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</p:sldMasterIdLst>
  <p:notesMasterIdLst>
    <p:notesMasterId r:id="rId16"/>
  </p:notesMasterIdLst>
  <p:sldIdLst>
    <p:sldId id="276" r:id="rId2"/>
    <p:sldId id="292" r:id="rId3"/>
    <p:sldId id="390" r:id="rId4"/>
    <p:sldId id="382" r:id="rId5"/>
    <p:sldId id="393" r:id="rId6"/>
    <p:sldId id="383" r:id="rId7"/>
    <p:sldId id="384" r:id="rId8"/>
    <p:sldId id="386" r:id="rId9"/>
    <p:sldId id="388" r:id="rId10"/>
    <p:sldId id="392" r:id="rId11"/>
    <p:sldId id="391" r:id="rId12"/>
    <p:sldId id="397" r:id="rId13"/>
    <p:sldId id="389" r:id="rId14"/>
    <p:sldId id="398" r:id="rId15"/>
  </p:sldIdLst>
  <p:sldSz cx="13817600" cy="7772400"/>
  <p:notesSz cx="6858000" cy="9144000"/>
  <p:defaultTextStyle>
    <a:defPPr>
      <a:defRPr lang="en-US"/>
    </a:defPPr>
    <a:lvl1pPr algn="l" defTabSz="69087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690875" algn="l" defTabSz="69087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381750" algn="l" defTabSz="69087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2072625" algn="l" defTabSz="69087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763500" algn="l" defTabSz="69087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3454375" algn="l" defTabSz="138175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4145250" algn="l" defTabSz="138175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4836124" algn="l" defTabSz="138175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5526999" algn="l" defTabSz="138175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586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E00"/>
    <a:srgbClr val="393939"/>
    <a:srgbClr val="FBB72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Estilo com Tema 2 - Ênfas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2838BEF-8BB2-4498-84A7-C5851F593DF1}" styleName="Estilo Médio 4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5758FB7-9AC5-4552-8A53-C91805E547FA}" styleName="Estilo com Tema 1 - Ênfas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28" autoAdjust="0"/>
    <p:restoredTop sz="94434" autoAdjust="0"/>
  </p:normalViewPr>
  <p:slideViewPr>
    <p:cSldViewPr snapToObjects="1">
      <p:cViewPr varScale="1">
        <p:scale>
          <a:sx n="95" d="100"/>
          <a:sy n="95" d="100"/>
        </p:scale>
        <p:origin x="-558" y="-90"/>
      </p:cViewPr>
      <p:guideLst>
        <p:guide orient="horz" pos="4586"/>
        <p:guide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C8164BA-935B-4460-B887-89E1409EB241}" type="datetimeFigureOut">
              <a:rPr lang="en-US"/>
              <a:pPr>
                <a:defRPr/>
              </a:pPr>
              <a:t>2/19/2015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Click to edit Master text styles</a:t>
            </a:r>
          </a:p>
          <a:p>
            <a:pPr lvl="1"/>
            <a:r>
              <a:rPr lang="pt-BR" noProof="0" smtClean="0"/>
              <a:t>Second level</a:t>
            </a:r>
          </a:p>
          <a:p>
            <a:pPr lvl="2"/>
            <a:r>
              <a:rPr lang="pt-BR" noProof="0" smtClean="0"/>
              <a:t>Third level</a:t>
            </a:r>
          </a:p>
          <a:p>
            <a:pPr lvl="3"/>
            <a:r>
              <a:rPr lang="pt-BR" noProof="0" smtClean="0"/>
              <a:t>Fourth level</a:t>
            </a:r>
          </a:p>
          <a:p>
            <a:pPr lvl="4"/>
            <a:r>
              <a:rPr lang="pt-BR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CF2557A-6EAE-4986-953E-FE5EA04F9C32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28483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90875" rtl="0" eaLnBrk="0" fontAlgn="base" hangingPunct="0">
      <a:spcBef>
        <a:spcPct val="30000"/>
      </a:spcBef>
      <a:spcAft>
        <a:spcPct val="0"/>
      </a:spcAft>
      <a:defRPr sz="1813" kern="1200">
        <a:solidFill>
          <a:schemeClr val="tx1"/>
        </a:solidFill>
        <a:latin typeface="+mn-lt"/>
        <a:ea typeface="+mn-ea"/>
        <a:cs typeface="+mn-cs"/>
      </a:defRPr>
    </a:lvl1pPr>
    <a:lvl2pPr marL="690875" algn="l" defTabSz="690875" rtl="0" eaLnBrk="0" fontAlgn="base" hangingPunct="0">
      <a:spcBef>
        <a:spcPct val="30000"/>
      </a:spcBef>
      <a:spcAft>
        <a:spcPct val="0"/>
      </a:spcAft>
      <a:defRPr sz="1813" kern="1200">
        <a:solidFill>
          <a:schemeClr val="tx1"/>
        </a:solidFill>
        <a:latin typeface="+mn-lt"/>
        <a:ea typeface="+mn-ea"/>
        <a:cs typeface="+mn-cs"/>
      </a:defRPr>
    </a:lvl2pPr>
    <a:lvl3pPr marL="1381750" algn="l" defTabSz="690875" rtl="0" eaLnBrk="0" fontAlgn="base" hangingPunct="0">
      <a:spcBef>
        <a:spcPct val="30000"/>
      </a:spcBef>
      <a:spcAft>
        <a:spcPct val="0"/>
      </a:spcAft>
      <a:defRPr sz="1813" kern="1200">
        <a:solidFill>
          <a:schemeClr val="tx1"/>
        </a:solidFill>
        <a:latin typeface="+mn-lt"/>
        <a:ea typeface="+mn-ea"/>
        <a:cs typeface="+mn-cs"/>
      </a:defRPr>
    </a:lvl3pPr>
    <a:lvl4pPr marL="2072625" algn="l" defTabSz="690875" rtl="0" eaLnBrk="0" fontAlgn="base" hangingPunct="0">
      <a:spcBef>
        <a:spcPct val="30000"/>
      </a:spcBef>
      <a:spcAft>
        <a:spcPct val="0"/>
      </a:spcAft>
      <a:defRPr sz="1813" kern="1200">
        <a:solidFill>
          <a:schemeClr val="tx1"/>
        </a:solidFill>
        <a:latin typeface="+mn-lt"/>
        <a:ea typeface="+mn-ea"/>
        <a:cs typeface="+mn-cs"/>
      </a:defRPr>
    </a:lvl4pPr>
    <a:lvl5pPr marL="2763500" algn="l" defTabSz="690875" rtl="0" eaLnBrk="0" fontAlgn="base" hangingPunct="0">
      <a:spcBef>
        <a:spcPct val="30000"/>
      </a:spcBef>
      <a:spcAft>
        <a:spcPct val="0"/>
      </a:spcAft>
      <a:defRPr sz="1813" kern="1200">
        <a:solidFill>
          <a:schemeClr val="tx1"/>
        </a:solidFill>
        <a:latin typeface="+mn-lt"/>
        <a:ea typeface="+mn-ea"/>
        <a:cs typeface="+mn-cs"/>
      </a:defRPr>
    </a:lvl5pPr>
    <a:lvl6pPr marL="3454375" algn="l" defTabSz="690875" rtl="0" eaLnBrk="1" latinLnBrk="0" hangingPunct="1">
      <a:defRPr sz="1813" kern="1200">
        <a:solidFill>
          <a:schemeClr val="tx1"/>
        </a:solidFill>
        <a:latin typeface="+mn-lt"/>
        <a:ea typeface="+mn-ea"/>
        <a:cs typeface="+mn-cs"/>
      </a:defRPr>
    </a:lvl6pPr>
    <a:lvl7pPr marL="4145250" algn="l" defTabSz="690875" rtl="0" eaLnBrk="1" latinLnBrk="0" hangingPunct="1">
      <a:defRPr sz="1813" kern="1200">
        <a:solidFill>
          <a:schemeClr val="tx1"/>
        </a:solidFill>
        <a:latin typeface="+mn-lt"/>
        <a:ea typeface="+mn-ea"/>
        <a:cs typeface="+mn-cs"/>
      </a:defRPr>
    </a:lvl7pPr>
    <a:lvl8pPr marL="4836124" algn="l" defTabSz="690875" rtl="0" eaLnBrk="1" latinLnBrk="0" hangingPunct="1">
      <a:defRPr sz="1813" kern="1200">
        <a:solidFill>
          <a:schemeClr val="tx1"/>
        </a:solidFill>
        <a:latin typeface="+mn-lt"/>
        <a:ea typeface="+mn-ea"/>
        <a:cs typeface="+mn-cs"/>
      </a:defRPr>
    </a:lvl8pPr>
    <a:lvl9pPr marL="5526999" algn="l" defTabSz="690875" rtl="0" eaLnBrk="1" latinLnBrk="0" hangingPunct="1">
      <a:defRPr sz="181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5120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13CFAFD-4926-4FB0-A3B2-53FD01BC4542}" type="slidenum">
              <a:rPr 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8731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dirty="0" smtClean="0"/>
          </a:p>
        </p:txBody>
      </p:sp>
      <p:sp>
        <p:nvSpPr>
          <p:cNvPr id="6758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02C6F6D-3B08-4029-9156-20BF4767282C}" type="slidenum">
              <a:rPr lang="en-US">
                <a:latin typeface="Calibri" panose="020F0502020204030204" pitchFamily="34" charset="0"/>
              </a:rPr>
              <a:pPr eaLnBrk="1" hangingPunct="1"/>
              <a:t>2</a:t>
            </a:fld>
            <a:endParaRPr 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263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5120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13CFAFD-4926-4FB0-A3B2-53FD01BC4542}" type="slidenum">
              <a:rPr lang="en-US">
                <a:latin typeface="Calibri" panose="020F0502020204030204" pitchFamily="34" charset="0"/>
              </a:rPr>
              <a:pPr eaLnBrk="1" hangingPunct="1"/>
              <a:t>3</a:t>
            </a:fld>
            <a:endParaRPr 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204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Click to edit Master text styles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09563-5FA6-402D-B38A-9C577CE965CF}" type="datetimeFigureOut">
              <a:rPr lang="en-US"/>
              <a:pPr>
                <a:defRPr/>
              </a:pPr>
              <a:t>2/19/2015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3F73AD-40F5-4715-9ED8-FC8A4CD357B6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6577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0880" y="1360172"/>
            <a:ext cx="6102773" cy="3846618"/>
          </a:xfrm>
        </p:spPr>
        <p:txBody>
          <a:bodyPr/>
          <a:lstStyle>
            <a:lvl1pPr>
              <a:defRPr sz="4231"/>
            </a:lvl1pPr>
            <a:lvl2pPr>
              <a:defRPr sz="3627"/>
            </a:lvl2pPr>
            <a:lvl3pPr>
              <a:defRPr sz="3022"/>
            </a:lvl3pPr>
            <a:lvl4pPr>
              <a:defRPr sz="2720"/>
            </a:lvl4pPr>
            <a:lvl5pPr>
              <a:defRPr sz="2720"/>
            </a:lvl5pPr>
            <a:lvl6pPr>
              <a:defRPr sz="2720"/>
            </a:lvl6pPr>
            <a:lvl7pPr>
              <a:defRPr sz="2720"/>
            </a:lvl7pPr>
            <a:lvl8pPr>
              <a:defRPr sz="2720"/>
            </a:lvl8pPr>
            <a:lvl9pPr>
              <a:defRPr sz="2720"/>
            </a:lvl9pPr>
          </a:lstStyle>
          <a:p>
            <a:pPr lvl="0"/>
            <a:r>
              <a:rPr lang="pt-BR" smtClean="0"/>
              <a:t>Click to edit Master text styles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23947" y="1360172"/>
            <a:ext cx="6102773" cy="3846618"/>
          </a:xfrm>
        </p:spPr>
        <p:txBody>
          <a:bodyPr/>
          <a:lstStyle>
            <a:lvl1pPr>
              <a:defRPr sz="4231"/>
            </a:lvl1pPr>
            <a:lvl2pPr>
              <a:defRPr sz="3627"/>
            </a:lvl2pPr>
            <a:lvl3pPr>
              <a:defRPr sz="3022"/>
            </a:lvl3pPr>
            <a:lvl4pPr>
              <a:defRPr sz="2720"/>
            </a:lvl4pPr>
            <a:lvl5pPr>
              <a:defRPr sz="2720"/>
            </a:lvl5pPr>
            <a:lvl6pPr>
              <a:defRPr sz="2720"/>
            </a:lvl6pPr>
            <a:lvl7pPr>
              <a:defRPr sz="2720"/>
            </a:lvl7pPr>
            <a:lvl8pPr>
              <a:defRPr sz="2720"/>
            </a:lvl8pPr>
            <a:lvl9pPr>
              <a:defRPr sz="2720"/>
            </a:lvl9pPr>
          </a:lstStyle>
          <a:p>
            <a:pPr lvl="0"/>
            <a:r>
              <a:rPr lang="pt-BR" smtClean="0"/>
              <a:t>Click to edit Master text styles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83149-FCD3-44D0-869D-DEE9B219C0F7}" type="datetimeFigureOut">
              <a:rPr lang="en-US"/>
              <a:pPr>
                <a:defRPr/>
              </a:pPr>
              <a:t>2/19/2015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E52790-E531-40D9-851D-F2DFDA339A1D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171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772C7-E246-4C1B-9054-00F5C81D3C76}" type="datetimeFigureOut">
              <a:rPr lang="en-US"/>
              <a:pPr>
                <a:defRPr/>
              </a:pPr>
              <a:t>2/19/2015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94584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1076152" y="6822996"/>
            <a:ext cx="3224107" cy="41500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450EE-C3F5-4FA0-84E5-0D38E2D60779}" type="datetimeFigureOut">
              <a:rPr lang="en-US"/>
              <a:pPr>
                <a:defRPr/>
              </a:pPr>
              <a:t>2/19/2015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97DFE1-976C-4556-BE50-1212633DABBE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3315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90880" y="311856"/>
            <a:ext cx="124358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0880" y="1813561"/>
            <a:ext cx="12435840" cy="5128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Click to edit Master text styles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0880" y="7203865"/>
            <a:ext cx="3224107" cy="4150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813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C599F2-E7AE-48C4-B392-3B99D5FB53CF}" type="datetimeFigureOut">
              <a:rPr lang="en-US"/>
              <a:pPr>
                <a:defRPr/>
              </a:pPr>
              <a:t>2/19/2015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21014" y="7203865"/>
            <a:ext cx="4375573" cy="4150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813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2613" y="7203865"/>
            <a:ext cx="3224107" cy="41500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813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B4698B9C-FF93-4301-BE36-D1EB023D718D}" type="slidenum">
              <a:rPr lang="en-US"/>
              <a:pPr/>
              <a:t>‹nº›</a:t>
            </a:fld>
            <a:endParaRPr lang="en-US"/>
          </a:p>
        </p:txBody>
      </p:sp>
      <p:sp>
        <p:nvSpPr>
          <p:cNvPr id="7" name="Retângulo 6"/>
          <p:cNvSpPr/>
          <p:nvPr userDrawn="1"/>
        </p:nvSpPr>
        <p:spPr>
          <a:xfrm>
            <a:off x="12906728" y="6838528"/>
            <a:ext cx="910872" cy="9338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4" r:id="rId3"/>
    <p:sldLayoutId id="2147483655" r:id="rId4"/>
  </p:sldLayoutIdLst>
  <p:timing>
    <p:tnLst>
      <p:par>
        <p:cTn id="1" dur="indefinite" restart="never" nodeType="tmRoot"/>
      </p:par>
    </p:tnLst>
  </p:timing>
  <p:txStyles>
    <p:titleStyle>
      <a:lvl1pPr algn="ctr" defTabSz="690875" rtl="0" eaLnBrk="0" fontAlgn="base" hangingPunct="0">
        <a:spcBef>
          <a:spcPct val="0"/>
        </a:spcBef>
        <a:spcAft>
          <a:spcPct val="0"/>
        </a:spcAft>
        <a:defRPr sz="6649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90875" rtl="0" eaLnBrk="0" fontAlgn="base" hangingPunct="0">
        <a:spcBef>
          <a:spcPct val="0"/>
        </a:spcBef>
        <a:spcAft>
          <a:spcPct val="0"/>
        </a:spcAft>
        <a:defRPr sz="6649">
          <a:solidFill>
            <a:schemeClr val="tx1"/>
          </a:solidFill>
          <a:latin typeface="Calibri" pitchFamily="34" charset="0"/>
        </a:defRPr>
      </a:lvl2pPr>
      <a:lvl3pPr algn="ctr" defTabSz="690875" rtl="0" eaLnBrk="0" fontAlgn="base" hangingPunct="0">
        <a:spcBef>
          <a:spcPct val="0"/>
        </a:spcBef>
        <a:spcAft>
          <a:spcPct val="0"/>
        </a:spcAft>
        <a:defRPr sz="6649">
          <a:solidFill>
            <a:schemeClr val="tx1"/>
          </a:solidFill>
          <a:latin typeface="Calibri" pitchFamily="34" charset="0"/>
        </a:defRPr>
      </a:lvl3pPr>
      <a:lvl4pPr algn="ctr" defTabSz="690875" rtl="0" eaLnBrk="0" fontAlgn="base" hangingPunct="0">
        <a:spcBef>
          <a:spcPct val="0"/>
        </a:spcBef>
        <a:spcAft>
          <a:spcPct val="0"/>
        </a:spcAft>
        <a:defRPr sz="6649">
          <a:solidFill>
            <a:schemeClr val="tx1"/>
          </a:solidFill>
          <a:latin typeface="Calibri" pitchFamily="34" charset="0"/>
        </a:defRPr>
      </a:lvl4pPr>
      <a:lvl5pPr algn="ctr" defTabSz="690875" rtl="0" eaLnBrk="0" fontAlgn="base" hangingPunct="0">
        <a:spcBef>
          <a:spcPct val="0"/>
        </a:spcBef>
        <a:spcAft>
          <a:spcPct val="0"/>
        </a:spcAft>
        <a:defRPr sz="6649">
          <a:solidFill>
            <a:schemeClr val="tx1"/>
          </a:solidFill>
          <a:latin typeface="Calibri" pitchFamily="34" charset="0"/>
        </a:defRPr>
      </a:lvl5pPr>
      <a:lvl6pPr marL="690875" algn="ctr" defTabSz="690875" rtl="0" fontAlgn="base">
        <a:spcBef>
          <a:spcPct val="0"/>
        </a:spcBef>
        <a:spcAft>
          <a:spcPct val="0"/>
        </a:spcAft>
        <a:defRPr sz="6649">
          <a:solidFill>
            <a:schemeClr val="tx1"/>
          </a:solidFill>
          <a:latin typeface="Calibri" pitchFamily="34" charset="0"/>
        </a:defRPr>
      </a:lvl6pPr>
      <a:lvl7pPr marL="1381750" algn="ctr" defTabSz="690875" rtl="0" fontAlgn="base">
        <a:spcBef>
          <a:spcPct val="0"/>
        </a:spcBef>
        <a:spcAft>
          <a:spcPct val="0"/>
        </a:spcAft>
        <a:defRPr sz="6649">
          <a:solidFill>
            <a:schemeClr val="tx1"/>
          </a:solidFill>
          <a:latin typeface="Calibri" pitchFamily="34" charset="0"/>
        </a:defRPr>
      </a:lvl7pPr>
      <a:lvl8pPr marL="2072625" algn="ctr" defTabSz="690875" rtl="0" fontAlgn="base">
        <a:spcBef>
          <a:spcPct val="0"/>
        </a:spcBef>
        <a:spcAft>
          <a:spcPct val="0"/>
        </a:spcAft>
        <a:defRPr sz="6649">
          <a:solidFill>
            <a:schemeClr val="tx1"/>
          </a:solidFill>
          <a:latin typeface="Calibri" pitchFamily="34" charset="0"/>
        </a:defRPr>
      </a:lvl8pPr>
      <a:lvl9pPr marL="2763500" algn="ctr" defTabSz="690875" rtl="0" fontAlgn="base">
        <a:spcBef>
          <a:spcPct val="0"/>
        </a:spcBef>
        <a:spcAft>
          <a:spcPct val="0"/>
        </a:spcAft>
        <a:defRPr sz="6649">
          <a:solidFill>
            <a:schemeClr val="tx1"/>
          </a:solidFill>
          <a:latin typeface="Calibri" pitchFamily="34" charset="0"/>
        </a:defRPr>
      </a:lvl9pPr>
    </p:titleStyle>
    <p:bodyStyle>
      <a:lvl1pPr marL="518156" indent="-518156" algn="l" defTabSz="6908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836" kern="1200">
          <a:solidFill>
            <a:schemeClr val="tx1"/>
          </a:solidFill>
          <a:latin typeface="+mn-lt"/>
          <a:ea typeface="+mn-ea"/>
          <a:cs typeface="+mn-cs"/>
        </a:defRPr>
      </a:lvl1pPr>
      <a:lvl2pPr marL="1122672" indent="-431797" algn="l" defTabSz="6908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4231" kern="1200">
          <a:solidFill>
            <a:schemeClr val="tx1"/>
          </a:solidFill>
          <a:latin typeface="+mn-lt"/>
          <a:ea typeface="+mn-ea"/>
          <a:cs typeface="+mn-cs"/>
        </a:defRPr>
      </a:lvl2pPr>
      <a:lvl3pPr marL="1727187" indent="-345437" algn="l" defTabSz="6908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627" kern="1200">
          <a:solidFill>
            <a:schemeClr val="tx1"/>
          </a:solidFill>
          <a:latin typeface="+mn-lt"/>
          <a:ea typeface="+mn-ea"/>
          <a:cs typeface="+mn-cs"/>
        </a:defRPr>
      </a:lvl3pPr>
      <a:lvl4pPr marL="2418062" indent="-345437" algn="l" defTabSz="6908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022" kern="1200">
          <a:solidFill>
            <a:schemeClr val="tx1"/>
          </a:solidFill>
          <a:latin typeface="+mn-lt"/>
          <a:ea typeface="+mn-ea"/>
          <a:cs typeface="+mn-cs"/>
        </a:defRPr>
      </a:lvl4pPr>
      <a:lvl5pPr marL="3108937" indent="-345437" algn="l" defTabSz="6908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3022" kern="1200">
          <a:solidFill>
            <a:schemeClr val="tx1"/>
          </a:solidFill>
          <a:latin typeface="+mn-lt"/>
          <a:ea typeface="+mn-ea"/>
          <a:cs typeface="+mn-cs"/>
        </a:defRPr>
      </a:lvl5pPr>
      <a:lvl6pPr marL="3799812" indent="-345437" algn="l" defTabSz="690875" rtl="0" eaLnBrk="1" latinLnBrk="0" hangingPunct="1">
        <a:spcBef>
          <a:spcPct val="20000"/>
        </a:spcBef>
        <a:buFont typeface="Arial"/>
        <a:buChar char="•"/>
        <a:defRPr sz="3022" kern="1200">
          <a:solidFill>
            <a:schemeClr val="tx1"/>
          </a:solidFill>
          <a:latin typeface="+mn-lt"/>
          <a:ea typeface="+mn-ea"/>
          <a:cs typeface="+mn-cs"/>
        </a:defRPr>
      </a:lvl6pPr>
      <a:lvl7pPr marL="4490687" indent="-345437" algn="l" defTabSz="690875" rtl="0" eaLnBrk="1" latinLnBrk="0" hangingPunct="1">
        <a:spcBef>
          <a:spcPct val="20000"/>
        </a:spcBef>
        <a:buFont typeface="Arial"/>
        <a:buChar char="•"/>
        <a:defRPr sz="3022" kern="1200">
          <a:solidFill>
            <a:schemeClr val="tx1"/>
          </a:solidFill>
          <a:latin typeface="+mn-lt"/>
          <a:ea typeface="+mn-ea"/>
          <a:cs typeface="+mn-cs"/>
        </a:defRPr>
      </a:lvl7pPr>
      <a:lvl8pPr marL="5181562" indent="-345437" algn="l" defTabSz="690875" rtl="0" eaLnBrk="1" latinLnBrk="0" hangingPunct="1">
        <a:spcBef>
          <a:spcPct val="20000"/>
        </a:spcBef>
        <a:buFont typeface="Arial"/>
        <a:buChar char="•"/>
        <a:defRPr sz="3022" kern="1200">
          <a:solidFill>
            <a:schemeClr val="tx1"/>
          </a:solidFill>
          <a:latin typeface="+mn-lt"/>
          <a:ea typeface="+mn-ea"/>
          <a:cs typeface="+mn-cs"/>
        </a:defRPr>
      </a:lvl8pPr>
      <a:lvl9pPr marL="5872437" indent="-345437" algn="l" defTabSz="690875" rtl="0" eaLnBrk="1" latinLnBrk="0" hangingPunct="1">
        <a:spcBef>
          <a:spcPct val="20000"/>
        </a:spcBef>
        <a:buFont typeface="Arial"/>
        <a:buChar char="•"/>
        <a:defRPr sz="302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90875" rtl="0" eaLnBrk="1" latinLnBrk="0" hangingPunct="1">
        <a:defRPr sz="2720" kern="1200">
          <a:solidFill>
            <a:schemeClr val="tx1"/>
          </a:solidFill>
          <a:latin typeface="+mn-lt"/>
          <a:ea typeface="+mn-ea"/>
          <a:cs typeface="+mn-cs"/>
        </a:defRPr>
      </a:lvl1pPr>
      <a:lvl2pPr marL="690875" algn="l" defTabSz="690875" rtl="0" eaLnBrk="1" latinLnBrk="0" hangingPunct="1">
        <a:defRPr sz="2720" kern="1200">
          <a:solidFill>
            <a:schemeClr val="tx1"/>
          </a:solidFill>
          <a:latin typeface="+mn-lt"/>
          <a:ea typeface="+mn-ea"/>
          <a:cs typeface="+mn-cs"/>
        </a:defRPr>
      </a:lvl2pPr>
      <a:lvl3pPr marL="1381750" algn="l" defTabSz="690875" rtl="0" eaLnBrk="1" latinLnBrk="0" hangingPunct="1">
        <a:defRPr sz="2720" kern="1200">
          <a:solidFill>
            <a:schemeClr val="tx1"/>
          </a:solidFill>
          <a:latin typeface="+mn-lt"/>
          <a:ea typeface="+mn-ea"/>
          <a:cs typeface="+mn-cs"/>
        </a:defRPr>
      </a:lvl3pPr>
      <a:lvl4pPr marL="2072625" algn="l" defTabSz="690875" rtl="0" eaLnBrk="1" latinLnBrk="0" hangingPunct="1">
        <a:defRPr sz="2720" kern="1200">
          <a:solidFill>
            <a:schemeClr val="tx1"/>
          </a:solidFill>
          <a:latin typeface="+mn-lt"/>
          <a:ea typeface="+mn-ea"/>
          <a:cs typeface="+mn-cs"/>
        </a:defRPr>
      </a:lvl4pPr>
      <a:lvl5pPr marL="2763500" algn="l" defTabSz="690875" rtl="0" eaLnBrk="1" latinLnBrk="0" hangingPunct="1">
        <a:defRPr sz="2720" kern="1200">
          <a:solidFill>
            <a:schemeClr val="tx1"/>
          </a:solidFill>
          <a:latin typeface="+mn-lt"/>
          <a:ea typeface="+mn-ea"/>
          <a:cs typeface="+mn-cs"/>
        </a:defRPr>
      </a:lvl5pPr>
      <a:lvl6pPr marL="3454375" algn="l" defTabSz="690875" rtl="0" eaLnBrk="1" latinLnBrk="0" hangingPunct="1">
        <a:defRPr sz="2720" kern="1200">
          <a:solidFill>
            <a:schemeClr val="tx1"/>
          </a:solidFill>
          <a:latin typeface="+mn-lt"/>
          <a:ea typeface="+mn-ea"/>
          <a:cs typeface="+mn-cs"/>
        </a:defRPr>
      </a:lvl6pPr>
      <a:lvl7pPr marL="4145250" algn="l" defTabSz="690875" rtl="0" eaLnBrk="1" latinLnBrk="0" hangingPunct="1">
        <a:defRPr sz="2720" kern="1200">
          <a:solidFill>
            <a:schemeClr val="tx1"/>
          </a:solidFill>
          <a:latin typeface="+mn-lt"/>
          <a:ea typeface="+mn-ea"/>
          <a:cs typeface="+mn-cs"/>
        </a:defRPr>
      </a:lvl7pPr>
      <a:lvl8pPr marL="4836124" algn="l" defTabSz="690875" rtl="0" eaLnBrk="1" latinLnBrk="0" hangingPunct="1">
        <a:defRPr sz="272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99" algn="l" defTabSz="690875" rtl="0" eaLnBrk="1" latinLnBrk="0" hangingPunct="1">
        <a:defRPr sz="2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4605867" y="7343000"/>
            <a:ext cx="1499065" cy="30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t-BR" sz="1360">
                <a:solidFill>
                  <a:schemeClr val="bg1"/>
                </a:solidFill>
                <a:latin typeface="Gotham Book" pitchFamily="50" charset="0"/>
                <a:ea typeface="Gotham Book" pitchFamily="50" charset="0"/>
                <a:cs typeface="Gotham Book" pitchFamily="50" charset="0"/>
              </a:rPr>
              <a:t>Transcarioca - RJ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1498600" y="3424535"/>
            <a:ext cx="119634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sz="5400" spc="206" dirty="0" smtClean="0">
                <a:solidFill>
                  <a:srgbClr val="002060"/>
                </a:solidFill>
                <a:latin typeface="Calibri" panose="020F0502020204030204" pitchFamily="34" charset="0"/>
                <a:ea typeface="Roboto Condensed" panose="02000000000000000000" pitchFamily="2" charset="0"/>
                <a:cs typeface="Calibri" pitchFamily="34" charset="0"/>
              </a:rPr>
              <a:t>BARRAGEM GUAPI-AÇU</a:t>
            </a:r>
          </a:p>
        </p:txBody>
      </p:sp>
      <p:sp>
        <p:nvSpPr>
          <p:cNvPr id="13" name="Triângulo isósceles 12"/>
          <p:cNvSpPr/>
          <p:nvPr/>
        </p:nvSpPr>
        <p:spPr bwMode="auto">
          <a:xfrm rot="5400000">
            <a:off x="-1170846" y="3106862"/>
            <a:ext cx="2935166" cy="1558675"/>
          </a:xfrm>
          <a:prstGeom prst="triangl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14" name="Conector reto 13"/>
          <p:cNvCxnSpPr/>
          <p:nvPr/>
        </p:nvCxnSpPr>
        <p:spPr bwMode="auto">
          <a:xfrm>
            <a:off x="1574800" y="4495800"/>
            <a:ext cx="13137486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CaixaDeTexto 58"/>
          <p:cNvSpPr txBox="1"/>
          <p:nvPr/>
        </p:nvSpPr>
        <p:spPr>
          <a:xfrm>
            <a:off x="726679" y="304800"/>
            <a:ext cx="25045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t-BR" sz="3200" dirty="0" smtClean="0">
                <a:solidFill>
                  <a:srgbClr val="002060"/>
                </a:solidFill>
                <a:latin typeface="Calibri" panose="020F0502020204030204" pitchFamily="34" charset="0"/>
                <a:ea typeface="Roboto" panose="02000000000000000000" pitchFamily="2" charset="0"/>
              </a:rPr>
              <a:t>LOCALIZAÇÃO</a:t>
            </a:r>
            <a:endParaRPr lang="pt-BR" sz="3200" dirty="0">
              <a:solidFill>
                <a:srgbClr val="002060"/>
              </a:solidFill>
              <a:latin typeface="Calibri" panose="020F0502020204030204" pitchFamily="34" charset="0"/>
              <a:ea typeface="Roboto" panose="02000000000000000000" pitchFamily="2" charset="0"/>
            </a:endParaRPr>
          </a:p>
        </p:txBody>
      </p:sp>
      <p:sp>
        <p:nvSpPr>
          <p:cNvPr id="60" name="Triângulo isósceles 59"/>
          <p:cNvSpPr/>
          <p:nvPr/>
        </p:nvSpPr>
        <p:spPr bwMode="auto">
          <a:xfrm rot="5400000">
            <a:off x="245475" y="486187"/>
            <a:ext cx="491901" cy="271653"/>
          </a:xfrm>
          <a:prstGeom prst="triangl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grpSp>
        <p:nvGrpSpPr>
          <p:cNvPr id="17" name="Grupo 60"/>
          <p:cNvGrpSpPr/>
          <p:nvPr/>
        </p:nvGrpSpPr>
        <p:grpSpPr>
          <a:xfrm>
            <a:off x="-101600" y="1095932"/>
            <a:ext cx="14249400" cy="47068"/>
            <a:chOff x="-101600" y="1095932"/>
            <a:chExt cx="14249400" cy="47068"/>
          </a:xfrm>
        </p:grpSpPr>
        <p:cxnSp>
          <p:nvCxnSpPr>
            <p:cNvPr id="62" name="Conector reto 61"/>
            <p:cNvCxnSpPr/>
            <p:nvPr/>
          </p:nvCxnSpPr>
          <p:spPr bwMode="auto">
            <a:xfrm>
              <a:off x="-101600" y="1095932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Conector reto 62"/>
            <p:cNvCxnSpPr/>
            <p:nvPr/>
          </p:nvCxnSpPr>
          <p:spPr bwMode="auto">
            <a:xfrm>
              <a:off x="-101600" y="1143000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" name="Grupo 1"/>
          <p:cNvGrpSpPr/>
          <p:nvPr/>
        </p:nvGrpSpPr>
        <p:grpSpPr>
          <a:xfrm>
            <a:off x="2516312" y="1581944"/>
            <a:ext cx="9505056" cy="5832648"/>
            <a:chOff x="2516312" y="1978304"/>
            <a:chExt cx="9143999" cy="5580304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16312" y="1978304"/>
              <a:ext cx="9143999" cy="5580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Retângulo 4"/>
            <p:cNvSpPr/>
            <p:nvPr/>
          </p:nvSpPr>
          <p:spPr>
            <a:xfrm>
              <a:off x="9517204" y="6193145"/>
              <a:ext cx="1547812" cy="431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400" b="1" dirty="0">
                  <a:solidFill>
                    <a:srgbClr val="FFFF00"/>
                  </a:solidFill>
                </a:rPr>
                <a:t>COMPERJ</a:t>
              </a:r>
            </a:p>
          </p:txBody>
        </p:sp>
        <p:sp>
          <p:nvSpPr>
            <p:cNvPr id="45" name="Retângulo 6"/>
            <p:cNvSpPr/>
            <p:nvPr/>
          </p:nvSpPr>
          <p:spPr>
            <a:xfrm>
              <a:off x="3016346" y="5193013"/>
              <a:ext cx="71438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400" b="1" dirty="0">
                  <a:solidFill>
                    <a:srgbClr val="FFFF00"/>
                  </a:solidFill>
                </a:rPr>
                <a:t>MAGÉ</a:t>
              </a:r>
            </a:p>
          </p:txBody>
        </p:sp>
        <p:sp>
          <p:nvSpPr>
            <p:cNvPr id="46" name="Retângulo 7"/>
            <p:cNvSpPr/>
            <p:nvPr/>
          </p:nvSpPr>
          <p:spPr>
            <a:xfrm>
              <a:off x="5562724" y="2820169"/>
              <a:ext cx="1547813" cy="431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400" b="1" dirty="0">
                  <a:solidFill>
                    <a:srgbClr val="FFFF00"/>
                  </a:solidFill>
                </a:rPr>
                <a:t>GUAPIMIRIM</a:t>
              </a:r>
            </a:p>
          </p:txBody>
        </p:sp>
        <p:sp>
          <p:nvSpPr>
            <p:cNvPr id="47" name="Retângulo 14"/>
            <p:cNvSpPr/>
            <p:nvPr/>
          </p:nvSpPr>
          <p:spPr>
            <a:xfrm>
              <a:off x="9608592" y="3959315"/>
              <a:ext cx="1763712" cy="431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400" b="1" dirty="0">
                  <a:solidFill>
                    <a:srgbClr val="FFFF00"/>
                  </a:solidFill>
                </a:rPr>
                <a:t>BARRAGEM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400" b="1" dirty="0">
                  <a:solidFill>
                    <a:srgbClr val="FFFF00"/>
                  </a:solidFill>
                </a:rPr>
                <a:t>DO </a:t>
              </a:r>
              <a:r>
                <a:rPr lang="pt-BR" sz="1400" b="1" dirty="0" smtClean="0">
                  <a:solidFill>
                    <a:srgbClr val="FFFF00"/>
                  </a:solidFill>
                </a:rPr>
                <a:t>GUAPIAÇU</a:t>
              </a:r>
              <a:endParaRPr lang="pt-BR" sz="1400" b="1" dirty="0">
                <a:solidFill>
                  <a:srgbClr val="FFFF00"/>
                </a:solidFill>
              </a:endParaRPr>
            </a:p>
          </p:txBody>
        </p:sp>
        <p:sp>
          <p:nvSpPr>
            <p:cNvPr id="48" name="Retângulo 5"/>
            <p:cNvSpPr/>
            <p:nvPr/>
          </p:nvSpPr>
          <p:spPr>
            <a:xfrm rot="18481734">
              <a:off x="5753748" y="6218000"/>
              <a:ext cx="999109" cy="431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800" b="1" dirty="0">
                  <a:solidFill>
                    <a:srgbClr val="FFFF00"/>
                  </a:solidFill>
                </a:rPr>
                <a:t>CANAL DO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800" b="1" dirty="0">
                  <a:solidFill>
                    <a:srgbClr val="FFFF00"/>
                  </a:solidFill>
                </a:rPr>
                <a:t>IMUNANA</a:t>
              </a:r>
            </a:p>
          </p:txBody>
        </p:sp>
        <p:cxnSp>
          <p:nvCxnSpPr>
            <p:cNvPr id="49" name="Conector reto 15"/>
            <p:cNvCxnSpPr/>
            <p:nvPr/>
          </p:nvCxnSpPr>
          <p:spPr>
            <a:xfrm rot="5400000">
              <a:off x="5797300" y="6139871"/>
              <a:ext cx="880547" cy="701343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Elipse 49"/>
            <p:cNvSpPr/>
            <p:nvPr/>
          </p:nvSpPr>
          <p:spPr>
            <a:xfrm>
              <a:off x="5659552" y="6907525"/>
              <a:ext cx="357190" cy="21431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1" name="Seta para baixo 50"/>
            <p:cNvSpPr/>
            <p:nvPr/>
          </p:nvSpPr>
          <p:spPr>
            <a:xfrm rot="16200000">
              <a:off x="4652114" y="6436715"/>
              <a:ext cx="576000" cy="1080000"/>
            </a:xfrm>
            <a:prstGeom prst="downArrow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pt-BR"/>
            </a:p>
          </p:txBody>
        </p:sp>
        <p:sp>
          <p:nvSpPr>
            <p:cNvPr id="52" name="Retângulo 6"/>
            <p:cNvSpPr/>
            <p:nvPr/>
          </p:nvSpPr>
          <p:spPr>
            <a:xfrm>
              <a:off x="4373668" y="6761477"/>
              <a:ext cx="1000132" cy="431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800" b="1" dirty="0" smtClean="0">
                  <a:solidFill>
                    <a:srgbClr val="FFFF00"/>
                  </a:solidFill>
                </a:rPr>
                <a:t>TOMADA D’ÁGUA DA CEDAE</a:t>
              </a:r>
              <a:endParaRPr lang="pt-BR" sz="800" b="1" dirty="0">
                <a:solidFill>
                  <a:srgbClr val="FFFF00"/>
                </a:solidFill>
              </a:endParaRPr>
            </a:p>
          </p:txBody>
        </p:sp>
        <p:sp>
          <p:nvSpPr>
            <p:cNvPr id="53" name="Elipse 52"/>
            <p:cNvSpPr/>
            <p:nvPr/>
          </p:nvSpPr>
          <p:spPr>
            <a:xfrm>
              <a:off x="6302494" y="5907393"/>
              <a:ext cx="357190" cy="21431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54" name="Grupo 53"/>
            <p:cNvGrpSpPr/>
            <p:nvPr/>
          </p:nvGrpSpPr>
          <p:grpSpPr>
            <a:xfrm rot="1468932">
              <a:off x="5185436" y="5374732"/>
              <a:ext cx="970844" cy="571504"/>
              <a:chOff x="2572448" y="3948116"/>
              <a:chExt cx="970844" cy="571504"/>
            </a:xfrm>
          </p:grpSpPr>
          <p:sp>
            <p:nvSpPr>
              <p:cNvPr id="55" name="Seta para baixo 54"/>
              <p:cNvSpPr/>
              <p:nvPr/>
            </p:nvSpPr>
            <p:spPr>
              <a:xfrm rot="16200000">
                <a:off x="2807481" y="3783809"/>
                <a:ext cx="571504" cy="900118"/>
              </a:xfrm>
              <a:prstGeom prst="downArrow">
                <a:avLst/>
              </a:prstGeom>
              <a:no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56" name="Retângulo 55"/>
              <p:cNvSpPr/>
              <p:nvPr/>
            </p:nvSpPr>
            <p:spPr>
              <a:xfrm>
                <a:off x="2572448" y="4073726"/>
                <a:ext cx="851187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pt-BR" sz="800" b="1" dirty="0" smtClean="0">
                    <a:solidFill>
                      <a:srgbClr val="FFFF00"/>
                    </a:solidFill>
                  </a:rPr>
                  <a:t>BARRAGEM DA CEDAE</a:t>
                </a:r>
                <a:endParaRPr lang="pt-BR" sz="800" b="1" dirty="0">
                  <a:solidFill>
                    <a:srgbClr val="FFFF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5638316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CaixaDeTexto 58"/>
          <p:cNvSpPr txBox="1"/>
          <p:nvPr/>
        </p:nvSpPr>
        <p:spPr>
          <a:xfrm>
            <a:off x="726679" y="304800"/>
            <a:ext cx="25045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t-BR" sz="3200" dirty="0" smtClean="0">
                <a:solidFill>
                  <a:srgbClr val="002060"/>
                </a:solidFill>
                <a:latin typeface="Calibri" panose="020F0502020204030204" pitchFamily="34" charset="0"/>
                <a:ea typeface="Roboto" panose="02000000000000000000" pitchFamily="2" charset="0"/>
              </a:rPr>
              <a:t>LOCALIZAÇÃO</a:t>
            </a:r>
            <a:endParaRPr lang="pt-BR" sz="3200" dirty="0">
              <a:solidFill>
                <a:srgbClr val="002060"/>
              </a:solidFill>
              <a:latin typeface="Calibri" panose="020F0502020204030204" pitchFamily="34" charset="0"/>
              <a:ea typeface="Roboto" panose="02000000000000000000" pitchFamily="2" charset="0"/>
            </a:endParaRPr>
          </a:p>
        </p:txBody>
      </p:sp>
      <p:sp>
        <p:nvSpPr>
          <p:cNvPr id="60" name="Triângulo isósceles 59"/>
          <p:cNvSpPr/>
          <p:nvPr/>
        </p:nvSpPr>
        <p:spPr bwMode="auto">
          <a:xfrm rot="5400000">
            <a:off x="245475" y="486187"/>
            <a:ext cx="491901" cy="271653"/>
          </a:xfrm>
          <a:prstGeom prst="triangl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grpSp>
        <p:nvGrpSpPr>
          <p:cNvPr id="17" name="Grupo 60"/>
          <p:cNvGrpSpPr/>
          <p:nvPr/>
        </p:nvGrpSpPr>
        <p:grpSpPr>
          <a:xfrm>
            <a:off x="-101600" y="1095932"/>
            <a:ext cx="14249400" cy="47068"/>
            <a:chOff x="-101600" y="1095932"/>
            <a:chExt cx="14249400" cy="47068"/>
          </a:xfrm>
        </p:grpSpPr>
        <p:cxnSp>
          <p:nvCxnSpPr>
            <p:cNvPr id="62" name="Conector reto 61"/>
            <p:cNvCxnSpPr/>
            <p:nvPr/>
          </p:nvCxnSpPr>
          <p:spPr bwMode="auto">
            <a:xfrm>
              <a:off x="-101600" y="1095932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Conector reto 62"/>
            <p:cNvCxnSpPr/>
            <p:nvPr/>
          </p:nvCxnSpPr>
          <p:spPr bwMode="auto">
            <a:xfrm>
              <a:off x="-101600" y="1143000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/>
          <a:srcRect r="2003"/>
          <a:stretch>
            <a:fillRect/>
          </a:stretch>
        </p:blipFill>
        <p:spPr bwMode="auto">
          <a:xfrm>
            <a:off x="2219782" y="1509936"/>
            <a:ext cx="950130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1065421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CaixaDeTexto 58"/>
          <p:cNvSpPr txBox="1"/>
          <p:nvPr/>
        </p:nvSpPr>
        <p:spPr>
          <a:xfrm>
            <a:off x="726679" y="304800"/>
            <a:ext cx="49455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t-BR" sz="3200" dirty="0" smtClean="0">
                <a:solidFill>
                  <a:srgbClr val="002060"/>
                </a:solidFill>
                <a:latin typeface="Calibri" panose="020F0502020204030204" pitchFamily="34" charset="0"/>
                <a:ea typeface="Roboto" panose="02000000000000000000" pitchFamily="2" charset="0"/>
              </a:rPr>
              <a:t>ARRANJO FÍSICO DAS OBRAS</a:t>
            </a:r>
            <a:endParaRPr lang="pt-BR" sz="3200" dirty="0">
              <a:solidFill>
                <a:srgbClr val="002060"/>
              </a:solidFill>
              <a:latin typeface="Calibri" panose="020F0502020204030204" pitchFamily="34" charset="0"/>
              <a:ea typeface="Roboto" panose="02000000000000000000" pitchFamily="2" charset="0"/>
            </a:endParaRPr>
          </a:p>
        </p:txBody>
      </p:sp>
      <p:sp>
        <p:nvSpPr>
          <p:cNvPr id="60" name="Triângulo isósceles 59"/>
          <p:cNvSpPr/>
          <p:nvPr/>
        </p:nvSpPr>
        <p:spPr bwMode="auto">
          <a:xfrm rot="5400000">
            <a:off x="245475" y="486187"/>
            <a:ext cx="491901" cy="271653"/>
          </a:xfrm>
          <a:prstGeom prst="triangl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grpSp>
        <p:nvGrpSpPr>
          <p:cNvPr id="17" name="Grupo 60"/>
          <p:cNvGrpSpPr/>
          <p:nvPr/>
        </p:nvGrpSpPr>
        <p:grpSpPr>
          <a:xfrm>
            <a:off x="-101600" y="1095932"/>
            <a:ext cx="14249400" cy="47068"/>
            <a:chOff x="-101600" y="1095932"/>
            <a:chExt cx="14249400" cy="47068"/>
          </a:xfrm>
        </p:grpSpPr>
        <p:cxnSp>
          <p:nvCxnSpPr>
            <p:cNvPr id="62" name="Conector reto 61"/>
            <p:cNvCxnSpPr/>
            <p:nvPr/>
          </p:nvCxnSpPr>
          <p:spPr bwMode="auto">
            <a:xfrm>
              <a:off x="-101600" y="1095932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Conector reto 62"/>
            <p:cNvCxnSpPr/>
            <p:nvPr/>
          </p:nvCxnSpPr>
          <p:spPr bwMode="auto">
            <a:xfrm>
              <a:off x="-101600" y="1143000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6" name="Grupo 25"/>
          <p:cNvGrpSpPr>
            <a:grpSpLocks noChangeAspect="1"/>
          </p:cNvGrpSpPr>
          <p:nvPr/>
        </p:nvGrpSpPr>
        <p:grpSpPr>
          <a:xfrm>
            <a:off x="726679" y="1869976"/>
            <a:ext cx="12446855" cy="5400600"/>
            <a:chOff x="1946825" y="2095995"/>
            <a:chExt cx="9108000" cy="3951895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442" t="17113" r="9106" b="16202"/>
            <a:stretch/>
          </p:blipFill>
          <p:spPr bwMode="auto">
            <a:xfrm>
              <a:off x="1946825" y="2095995"/>
              <a:ext cx="9108000" cy="395189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9" name="Conector de seta reta 8"/>
            <p:cNvCxnSpPr/>
            <p:nvPr/>
          </p:nvCxnSpPr>
          <p:spPr>
            <a:xfrm flipV="1">
              <a:off x="7876147" y="4310574"/>
              <a:ext cx="1071569" cy="785817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ector de seta reta 9"/>
            <p:cNvCxnSpPr/>
            <p:nvPr/>
          </p:nvCxnSpPr>
          <p:spPr>
            <a:xfrm rot="5400000" flipH="1" flipV="1">
              <a:off x="7661833" y="4310575"/>
              <a:ext cx="928693" cy="642941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de seta reta 10"/>
            <p:cNvCxnSpPr/>
            <p:nvPr/>
          </p:nvCxnSpPr>
          <p:spPr>
            <a:xfrm rot="16200000" flipV="1">
              <a:off x="6983172" y="4274854"/>
              <a:ext cx="1071570" cy="571504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de seta reta 12"/>
            <p:cNvCxnSpPr/>
            <p:nvPr/>
          </p:nvCxnSpPr>
          <p:spPr>
            <a:xfrm rot="10800000">
              <a:off x="5018627" y="4810639"/>
              <a:ext cx="2857520" cy="285752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de seta reta 13"/>
            <p:cNvCxnSpPr/>
            <p:nvPr/>
          </p:nvCxnSpPr>
          <p:spPr>
            <a:xfrm rot="10800000" flipV="1">
              <a:off x="4589999" y="5096391"/>
              <a:ext cx="3286148" cy="428628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de seta reta 14"/>
            <p:cNvCxnSpPr/>
            <p:nvPr/>
          </p:nvCxnSpPr>
          <p:spPr>
            <a:xfrm flipH="1" flipV="1">
              <a:off x="7627943" y="3770201"/>
              <a:ext cx="182433" cy="132619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de seta reta 15"/>
            <p:cNvCxnSpPr/>
            <p:nvPr/>
          </p:nvCxnSpPr>
          <p:spPr>
            <a:xfrm rot="5400000" flipH="1" flipV="1">
              <a:off x="7411801" y="4417731"/>
              <a:ext cx="1071568" cy="285752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de seta reta 17"/>
            <p:cNvCxnSpPr/>
            <p:nvPr/>
          </p:nvCxnSpPr>
          <p:spPr>
            <a:xfrm rot="10800000">
              <a:off x="2446861" y="4310573"/>
              <a:ext cx="5429287" cy="785818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de seta reta 18"/>
            <p:cNvCxnSpPr/>
            <p:nvPr/>
          </p:nvCxnSpPr>
          <p:spPr>
            <a:xfrm rot="16200000" flipH="1">
              <a:off x="10162164" y="2810374"/>
              <a:ext cx="428628" cy="285754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CaixaDeTexto 19"/>
            <p:cNvSpPr txBox="1"/>
            <p:nvPr/>
          </p:nvSpPr>
          <p:spPr>
            <a:xfrm>
              <a:off x="8733403" y="2167433"/>
              <a:ext cx="1546556" cy="646331"/>
            </a:xfrm>
            <a:prstGeom prst="rect">
              <a:avLst/>
            </a:prstGeom>
            <a:solidFill>
              <a:schemeClr val="accent2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 smtClean="0"/>
                <a:t>Barragem do </a:t>
              </a:r>
              <a:r>
                <a:rPr lang="pt-BR" dirty="0" err="1" smtClean="0"/>
                <a:t>Guapiaçu</a:t>
              </a:r>
              <a:endParaRPr lang="pt-BR" dirty="0"/>
            </a:p>
          </p:txBody>
        </p:sp>
        <p:sp>
          <p:nvSpPr>
            <p:cNvPr id="21" name="CaixaDeTexto 20"/>
            <p:cNvSpPr txBox="1"/>
            <p:nvPr/>
          </p:nvSpPr>
          <p:spPr>
            <a:xfrm>
              <a:off x="7376797" y="4918479"/>
              <a:ext cx="867158" cy="369332"/>
            </a:xfrm>
            <a:prstGeom prst="rect">
              <a:avLst/>
            </a:prstGeom>
            <a:solidFill>
              <a:schemeClr val="accent2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 smtClean="0"/>
                <a:t>Diques</a:t>
              </a:r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9681361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CaixaDeTexto 58"/>
          <p:cNvSpPr txBox="1"/>
          <p:nvPr/>
        </p:nvSpPr>
        <p:spPr>
          <a:xfrm>
            <a:off x="726679" y="304800"/>
            <a:ext cx="70920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t-BR" sz="3200" dirty="0" smtClean="0">
                <a:solidFill>
                  <a:srgbClr val="002060"/>
                </a:solidFill>
                <a:latin typeface="Calibri" panose="020F0502020204030204" pitchFamily="34" charset="0"/>
                <a:ea typeface="Roboto" panose="02000000000000000000" pitchFamily="2" charset="0"/>
              </a:rPr>
              <a:t>ESPELHO D’ÁGUA – ÁREA DE INUNDAÇÃO</a:t>
            </a:r>
            <a:endParaRPr lang="pt-BR" sz="3200" dirty="0">
              <a:solidFill>
                <a:srgbClr val="002060"/>
              </a:solidFill>
              <a:latin typeface="Calibri" panose="020F0502020204030204" pitchFamily="34" charset="0"/>
              <a:ea typeface="Roboto" panose="02000000000000000000" pitchFamily="2" charset="0"/>
            </a:endParaRPr>
          </a:p>
        </p:txBody>
      </p:sp>
      <p:sp>
        <p:nvSpPr>
          <p:cNvPr id="60" name="Triângulo isósceles 59"/>
          <p:cNvSpPr/>
          <p:nvPr/>
        </p:nvSpPr>
        <p:spPr bwMode="auto">
          <a:xfrm rot="5400000">
            <a:off x="245475" y="486187"/>
            <a:ext cx="491901" cy="271653"/>
          </a:xfrm>
          <a:prstGeom prst="triangl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grpSp>
        <p:nvGrpSpPr>
          <p:cNvPr id="17" name="Grupo 60"/>
          <p:cNvGrpSpPr/>
          <p:nvPr/>
        </p:nvGrpSpPr>
        <p:grpSpPr>
          <a:xfrm>
            <a:off x="-101600" y="1095932"/>
            <a:ext cx="14249400" cy="47068"/>
            <a:chOff x="-101600" y="1095932"/>
            <a:chExt cx="14249400" cy="47068"/>
          </a:xfrm>
        </p:grpSpPr>
        <p:cxnSp>
          <p:nvCxnSpPr>
            <p:cNvPr id="62" name="Conector reto 61"/>
            <p:cNvCxnSpPr/>
            <p:nvPr/>
          </p:nvCxnSpPr>
          <p:spPr bwMode="auto">
            <a:xfrm>
              <a:off x="-101600" y="1095932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Conector reto 62"/>
            <p:cNvCxnSpPr/>
            <p:nvPr/>
          </p:nvCxnSpPr>
          <p:spPr bwMode="auto">
            <a:xfrm>
              <a:off x="-101600" y="1143000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1" name="Grupo 20"/>
          <p:cNvGrpSpPr/>
          <p:nvPr/>
        </p:nvGrpSpPr>
        <p:grpSpPr>
          <a:xfrm>
            <a:off x="2848346" y="1509936"/>
            <a:ext cx="9029006" cy="5862027"/>
            <a:chOff x="642910" y="857232"/>
            <a:chExt cx="7879988" cy="5517689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2910" y="857232"/>
              <a:ext cx="7703023" cy="543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Forma livre 22"/>
            <p:cNvSpPr/>
            <p:nvPr/>
          </p:nvSpPr>
          <p:spPr>
            <a:xfrm>
              <a:off x="7030528" y="2950234"/>
              <a:ext cx="1492370" cy="3424687"/>
            </a:xfrm>
            <a:custGeom>
              <a:avLst/>
              <a:gdLst>
                <a:gd name="connsiteX0" fmla="*/ 1328468 w 1492370"/>
                <a:gd name="connsiteY0" fmla="*/ 0 h 3424687"/>
                <a:gd name="connsiteX1" fmla="*/ 112144 w 1492370"/>
                <a:gd name="connsiteY1" fmla="*/ 77638 h 3424687"/>
                <a:gd name="connsiteX2" fmla="*/ 0 w 1492370"/>
                <a:gd name="connsiteY2" fmla="*/ 914400 h 3424687"/>
                <a:gd name="connsiteX3" fmla="*/ 34506 w 1492370"/>
                <a:gd name="connsiteY3" fmla="*/ 3424687 h 3424687"/>
                <a:gd name="connsiteX4" fmla="*/ 1492370 w 1492370"/>
                <a:gd name="connsiteY4" fmla="*/ 3424687 h 3424687"/>
                <a:gd name="connsiteX5" fmla="*/ 1328468 w 1492370"/>
                <a:gd name="connsiteY5" fmla="*/ 0 h 342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2370" h="3424687">
                  <a:moveTo>
                    <a:pt x="1328468" y="0"/>
                  </a:moveTo>
                  <a:lnTo>
                    <a:pt x="112144" y="77638"/>
                  </a:lnTo>
                  <a:lnTo>
                    <a:pt x="0" y="914400"/>
                  </a:lnTo>
                  <a:lnTo>
                    <a:pt x="34506" y="3424687"/>
                  </a:lnTo>
                  <a:lnTo>
                    <a:pt x="1492370" y="3424687"/>
                  </a:lnTo>
                  <a:lnTo>
                    <a:pt x="13284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grpSp>
        <p:nvGrpSpPr>
          <p:cNvPr id="24" name="Grupo 23"/>
          <p:cNvGrpSpPr/>
          <p:nvPr/>
        </p:nvGrpSpPr>
        <p:grpSpPr>
          <a:xfrm>
            <a:off x="8585162" y="5720679"/>
            <a:ext cx="2673217" cy="562751"/>
            <a:chOff x="7000892" y="4437885"/>
            <a:chExt cx="2673217" cy="562751"/>
          </a:xfrm>
        </p:grpSpPr>
        <p:sp>
          <p:nvSpPr>
            <p:cNvPr id="25" name="Retângulo 24"/>
            <p:cNvSpPr/>
            <p:nvPr/>
          </p:nvSpPr>
          <p:spPr>
            <a:xfrm>
              <a:off x="7000892" y="4498982"/>
              <a:ext cx="357190" cy="142876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6" name="Retângulo 25"/>
            <p:cNvSpPr/>
            <p:nvPr/>
          </p:nvSpPr>
          <p:spPr>
            <a:xfrm>
              <a:off x="7000892" y="4784734"/>
              <a:ext cx="357190" cy="142876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7" name="CaixaDeTexto 26"/>
            <p:cNvSpPr txBox="1"/>
            <p:nvPr/>
          </p:nvSpPr>
          <p:spPr>
            <a:xfrm>
              <a:off x="7429520" y="4437885"/>
              <a:ext cx="1289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b="1" dirty="0" smtClean="0"/>
                <a:t>ESPELHO D’ÁGUA</a:t>
              </a:r>
              <a:endParaRPr lang="pt-BR" sz="1200" b="1" dirty="0"/>
            </a:p>
          </p:txBody>
        </p:sp>
        <p:sp>
          <p:nvSpPr>
            <p:cNvPr id="28" name="CaixaDeTexto 27"/>
            <p:cNvSpPr txBox="1"/>
            <p:nvPr/>
          </p:nvSpPr>
          <p:spPr>
            <a:xfrm>
              <a:off x="7429520" y="4723637"/>
              <a:ext cx="22445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b="1" dirty="0" smtClean="0"/>
                <a:t>FAIXA MARGINAL DE PROTEÇÃO</a:t>
              </a:r>
              <a:endParaRPr lang="pt-BR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8404410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CaixaDeTexto 58"/>
          <p:cNvSpPr txBox="1"/>
          <p:nvPr/>
        </p:nvSpPr>
        <p:spPr>
          <a:xfrm>
            <a:off x="726679" y="304800"/>
            <a:ext cx="56698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t-BR" sz="3200" dirty="0" smtClean="0">
                <a:solidFill>
                  <a:srgbClr val="002060"/>
                </a:solidFill>
                <a:latin typeface="Calibri" panose="020F0502020204030204" pitchFamily="34" charset="0"/>
                <a:ea typeface="Roboto" panose="02000000000000000000" pitchFamily="2" charset="0"/>
              </a:rPr>
              <a:t>ARRANJO GERAL DA BARRAGEM</a:t>
            </a:r>
            <a:endParaRPr lang="pt-BR" sz="3200" dirty="0">
              <a:solidFill>
                <a:srgbClr val="002060"/>
              </a:solidFill>
              <a:latin typeface="Calibri" panose="020F0502020204030204" pitchFamily="34" charset="0"/>
              <a:ea typeface="Roboto" panose="02000000000000000000" pitchFamily="2" charset="0"/>
            </a:endParaRPr>
          </a:p>
        </p:txBody>
      </p:sp>
      <p:sp>
        <p:nvSpPr>
          <p:cNvPr id="60" name="Triângulo isósceles 59"/>
          <p:cNvSpPr/>
          <p:nvPr/>
        </p:nvSpPr>
        <p:spPr bwMode="auto">
          <a:xfrm rot="5400000">
            <a:off x="245475" y="486187"/>
            <a:ext cx="491901" cy="271653"/>
          </a:xfrm>
          <a:prstGeom prst="triangl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grpSp>
        <p:nvGrpSpPr>
          <p:cNvPr id="17" name="Grupo 60"/>
          <p:cNvGrpSpPr/>
          <p:nvPr/>
        </p:nvGrpSpPr>
        <p:grpSpPr>
          <a:xfrm>
            <a:off x="-101600" y="1095932"/>
            <a:ext cx="14249400" cy="47068"/>
            <a:chOff x="-101600" y="1095932"/>
            <a:chExt cx="14249400" cy="47068"/>
          </a:xfrm>
        </p:grpSpPr>
        <p:cxnSp>
          <p:nvCxnSpPr>
            <p:cNvPr id="62" name="Conector reto 61"/>
            <p:cNvCxnSpPr/>
            <p:nvPr/>
          </p:nvCxnSpPr>
          <p:spPr bwMode="auto">
            <a:xfrm>
              <a:off x="-101600" y="1095932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Conector reto 62"/>
            <p:cNvCxnSpPr/>
            <p:nvPr/>
          </p:nvCxnSpPr>
          <p:spPr bwMode="auto">
            <a:xfrm>
              <a:off x="-101600" y="1143000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15" name="Picture 2" descr="E:\Arquivos de Transferencia\de NOVINHO para MIGUEL\CINEMINHA-Barragem Guapi-Açu\3ª ETAPA CONSTRUTI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7987" y="1581944"/>
            <a:ext cx="10171002" cy="58326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60767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com Único Canto Aparado 1"/>
          <p:cNvSpPr/>
          <p:nvPr/>
        </p:nvSpPr>
        <p:spPr>
          <a:xfrm flipH="1" flipV="1">
            <a:off x="500087" y="2518048"/>
            <a:ext cx="6481193" cy="3816424"/>
          </a:xfrm>
          <a:prstGeom prst="snip1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ctangle 3"/>
          <p:cNvSpPr/>
          <p:nvPr/>
        </p:nvSpPr>
        <p:spPr>
          <a:xfrm>
            <a:off x="788594" y="2702128"/>
            <a:ext cx="61926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pt-BR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Gotham Light"/>
              </a:rPr>
              <a:t>•  Contrato com 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Gotham Light"/>
              </a:rPr>
              <a:t>FUNDAÇÃO BIO-RIO</a:t>
            </a:r>
          </a:p>
          <a:p>
            <a:endParaRPr lang="pt-BR" dirty="0" smtClean="0">
              <a:solidFill>
                <a:schemeClr val="tx2">
                  <a:lumMod val="75000"/>
                </a:schemeClr>
              </a:solidFill>
              <a:latin typeface="+mj-lt"/>
              <a:cs typeface="Gotham Light"/>
            </a:endParaRPr>
          </a:p>
          <a:p>
            <a:r>
              <a:rPr lang="pt-BR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Gotham Light"/>
              </a:rPr>
              <a:t>• Data da Concorrência – JULHO/2012</a:t>
            </a:r>
          </a:p>
          <a:p>
            <a:endParaRPr lang="pt-BR" dirty="0" smtClean="0">
              <a:solidFill>
                <a:schemeClr val="tx2">
                  <a:lumMod val="75000"/>
                </a:schemeClr>
              </a:solidFill>
              <a:latin typeface="+mj-lt"/>
              <a:cs typeface="Gotham Light"/>
            </a:endParaRPr>
          </a:p>
          <a:p>
            <a:r>
              <a:rPr lang="pt-BR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Gotham Light"/>
              </a:rPr>
              <a:t>• Prazo  da obra – 720 dias</a:t>
            </a:r>
          </a:p>
          <a:p>
            <a:endParaRPr lang="pt-BR" dirty="0" smtClean="0">
              <a:solidFill>
                <a:schemeClr val="tx2">
                  <a:lumMod val="75000"/>
                </a:schemeClr>
              </a:solidFill>
              <a:latin typeface="+mj-lt"/>
              <a:cs typeface="Gotham Light"/>
            </a:endParaRPr>
          </a:p>
          <a:p>
            <a:r>
              <a:rPr lang="pt-BR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Gotham Light"/>
              </a:rPr>
              <a:t>• Valor  do Contrato - 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R$205.516.129,5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(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convênio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firmado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entre PETROBRAS e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Secretaria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do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Ambiente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Nº </a:t>
            </a:r>
            <a:r>
              <a:rPr lang="pt-BR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6000.0074450.12.4 )</a:t>
            </a:r>
            <a:endParaRPr lang="en-US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  <a:p>
            <a:endParaRPr lang="pt-BR" dirty="0" smtClean="0">
              <a:solidFill>
                <a:schemeClr val="tx2">
                  <a:lumMod val="75000"/>
                </a:schemeClr>
              </a:solidFill>
              <a:latin typeface="+mj-lt"/>
              <a:cs typeface="Gotham Light"/>
            </a:endParaRPr>
          </a:p>
          <a:p>
            <a:r>
              <a:rPr lang="pt-BR" dirty="0" smtClean="0">
                <a:solidFill>
                  <a:schemeClr val="tx2">
                    <a:lumMod val="75000"/>
                  </a:schemeClr>
                </a:solidFill>
                <a:cs typeface="Gotham Light"/>
              </a:rPr>
              <a:t>•  </a:t>
            </a:r>
            <a:r>
              <a:rPr lang="pt-BR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Gotham Light"/>
              </a:rPr>
              <a:t>Reajustamento – 12 meses a partir da data base (março/2012)</a:t>
            </a:r>
          </a:p>
          <a:p>
            <a:endParaRPr lang="pt-BR" dirty="0" smtClean="0">
              <a:solidFill>
                <a:schemeClr val="tx2">
                  <a:lumMod val="75000"/>
                </a:schemeClr>
              </a:solidFill>
              <a:latin typeface="+mj-lt"/>
              <a:cs typeface="Gotham Ligh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736600" y="329625"/>
            <a:ext cx="37076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2060"/>
                </a:solidFill>
                <a:latin typeface="Calibri" panose="020F0502020204030204" pitchFamily="34" charset="0"/>
                <a:ea typeface="Roboto" panose="02000000000000000000" pitchFamily="2" charset="0"/>
              </a:rPr>
              <a:t>CONVITE Nº 13/2012</a:t>
            </a:r>
            <a:endParaRPr lang="pt-BR" sz="3200" dirty="0" smtClean="0">
              <a:solidFill>
                <a:srgbClr val="002060"/>
              </a:solidFill>
              <a:latin typeface="Calibri" panose="020F0502020204030204" pitchFamily="34" charset="0"/>
              <a:ea typeface="Roboto" panose="02000000000000000000" pitchFamily="2" charset="0"/>
            </a:endParaRPr>
          </a:p>
        </p:txBody>
      </p:sp>
      <p:sp>
        <p:nvSpPr>
          <p:cNvPr id="7" name="Triângulo isósceles 6"/>
          <p:cNvSpPr/>
          <p:nvPr/>
        </p:nvSpPr>
        <p:spPr bwMode="auto">
          <a:xfrm rot="5400000">
            <a:off x="245475" y="486187"/>
            <a:ext cx="491901" cy="271653"/>
          </a:xfrm>
          <a:prstGeom prst="triangl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grpSp>
        <p:nvGrpSpPr>
          <p:cNvPr id="8" name="Grupo 7"/>
          <p:cNvGrpSpPr/>
          <p:nvPr/>
        </p:nvGrpSpPr>
        <p:grpSpPr>
          <a:xfrm>
            <a:off x="-101600" y="1095932"/>
            <a:ext cx="14249400" cy="47068"/>
            <a:chOff x="-101600" y="1095932"/>
            <a:chExt cx="14249400" cy="47068"/>
          </a:xfrm>
        </p:grpSpPr>
        <p:cxnSp>
          <p:nvCxnSpPr>
            <p:cNvPr id="9" name="Conector reto 8"/>
            <p:cNvCxnSpPr/>
            <p:nvPr/>
          </p:nvCxnSpPr>
          <p:spPr bwMode="auto">
            <a:xfrm>
              <a:off x="-101600" y="1095932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" name="Conector reto 9"/>
            <p:cNvCxnSpPr/>
            <p:nvPr/>
          </p:nvCxnSpPr>
          <p:spPr bwMode="auto">
            <a:xfrm>
              <a:off x="-101600" y="1143000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3"/>
          <a:srcRect l="10996" t="29568" r="9281" b="2530"/>
          <a:stretch>
            <a:fillRect/>
          </a:stretch>
        </p:blipFill>
        <p:spPr bwMode="auto">
          <a:xfrm>
            <a:off x="7232655" y="2518048"/>
            <a:ext cx="6156865" cy="3880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4605867" y="7343000"/>
            <a:ext cx="1499065" cy="30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t-BR" sz="1360">
                <a:solidFill>
                  <a:schemeClr val="bg1"/>
                </a:solidFill>
                <a:latin typeface="Gotham Book" pitchFamily="50" charset="0"/>
                <a:ea typeface="Gotham Book" pitchFamily="50" charset="0"/>
                <a:cs typeface="Gotham Book" pitchFamily="50" charset="0"/>
              </a:rPr>
              <a:t>Transcarioca - RJ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1498600" y="3424535"/>
            <a:ext cx="119634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sz="5400" spc="206" dirty="0" smtClean="0">
                <a:solidFill>
                  <a:srgbClr val="002060"/>
                </a:solidFill>
                <a:latin typeface="Calibri" panose="020F0502020204030204" pitchFamily="34" charset="0"/>
                <a:ea typeface="Roboto Condensed" panose="02000000000000000000" pitchFamily="2" charset="0"/>
                <a:cs typeface="Calibri" pitchFamily="34" charset="0"/>
              </a:rPr>
              <a:t>DADOS TÉCNICOS</a:t>
            </a:r>
          </a:p>
        </p:txBody>
      </p:sp>
      <p:sp>
        <p:nvSpPr>
          <p:cNvPr id="13" name="Triângulo isósceles 12"/>
          <p:cNvSpPr/>
          <p:nvPr/>
        </p:nvSpPr>
        <p:spPr bwMode="auto">
          <a:xfrm rot="5400000">
            <a:off x="-1170846" y="3106862"/>
            <a:ext cx="2935166" cy="1558675"/>
          </a:xfrm>
          <a:prstGeom prst="triangl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14" name="Conector reto 13"/>
          <p:cNvCxnSpPr/>
          <p:nvPr/>
        </p:nvCxnSpPr>
        <p:spPr bwMode="auto">
          <a:xfrm>
            <a:off x="1574800" y="4495800"/>
            <a:ext cx="13137486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xmlns="" val="260127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CaixaDeTexto 58"/>
          <p:cNvSpPr txBox="1"/>
          <p:nvPr/>
        </p:nvSpPr>
        <p:spPr>
          <a:xfrm>
            <a:off x="726679" y="304800"/>
            <a:ext cx="4077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t-BR" sz="3200" dirty="0" smtClean="0">
                <a:solidFill>
                  <a:srgbClr val="002060"/>
                </a:solidFill>
                <a:latin typeface="Calibri" panose="020F0502020204030204" pitchFamily="34" charset="0"/>
                <a:ea typeface="Roboto" panose="02000000000000000000" pitchFamily="2" charset="0"/>
              </a:rPr>
              <a:t>JUSTIFICATIVA TÉCNICA</a:t>
            </a:r>
            <a:endParaRPr lang="pt-BR" sz="3200" dirty="0">
              <a:solidFill>
                <a:srgbClr val="002060"/>
              </a:solidFill>
              <a:latin typeface="Calibri" panose="020F0502020204030204" pitchFamily="34" charset="0"/>
              <a:ea typeface="Roboto" panose="02000000000000000000" pitchFamily="2" charset="0"/>
            </a:endParaRPr>
          </a:p>
        </p:txBody>
      </p:sp>
      <p:sp>
        <p:nvSpPr>
          <p:cNvPr id="60" name="Triângulo isósceles 59"/>
          <p:cNvSpPr/>
          <p:nvPr/>
        </p:nvSpPr>
        <p:spPr bwMode="auto">
          <a:xfrm rot="5400000">
            <a:off x="245475" y="486187"/>
            <a:ext cx="491901" cy="271653"/>
          </a:xfrm>
          <a:prstGeom prst="triangl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grpSp>
        <p:nvGrpSpPr>
          <p:cNvPr id="17" name="Grupo 60"/>
          <p:cNvGrpSpPr/>
          <p:nvPr/>
        </p:nvGrpSpPr>
        <p:grpSpPr>
          <a:xfrm>
            <a:off x="-101600" y="1095932"/>
            <a:ext cx="14249400" cy="47068"/>
            <a:chOff x="-101600" y="1095932"/>
            <a:chExt cx="14249400" cy="47068"/>
          </a:xfrm>
        </p:grpSpPr>
        <p:cxnSp>
          <p:nvCxnSpPr>
            <p:cNvPr id="62" name="Conector reto 61"/>
            <p:cNvCxnSpPr/>
            <p:nvPr/>
          </p:nvCxnSpPr>
          <p:spPr bwMode="auto">
            <a:xfrm>
              <a:off x="-101600" y="1095932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Conector reto 62"/>
            <p:cNvCxnSpPr/>
            <p:nvPr/>
          </p:nvCxnSpPr>
          <p:spPr bwMode="auto">
            <a:xfrm>
              <a:off x="-101600" y="1143000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" name="Retângulo 1"/>
          <p:cNvSpPr/>
          <p:nvPr/>
        </p:nvSpPr>
        <p:spPr>
          <a:xfrm>
            <a:off x="582663" y="2013992"/>
            <a:ext cx="1251882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FBB72F"/>
              </a:buClr>
              <a:buFont typeface="Wingdings" panose="05000000000000000000" pitchFamily="2" charset="2"/>
              <a:buChar char="ü"/>
            </a:pPr>
            <a:r>
              <a:rPr lang="pt-BR" sz="2400" dirty="0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Em função do desenvolvimento econômico e crescimento populacional dos municípios presentes na bacia hidrográfica dos rios </a:t>
            </a:r>
            <a:r>
              <a:rPr lang="pt-BR" sz="2400" dirty="0" err="1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Guapi</a:t>
            </a:r>
            <a:r>
              <a:rPr lang="pt-BR" sz="2400" dirty="0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-Macacu, esta região na atualidade já se encontra sob estresse </a:t>
            </a:r>
            <a:r>
              <a:rPr lang="pt-BR" sz="2400" dirty="0" smtClean="0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hídrico;</a:t>
            </a:r>
          </a:p>
          <a:p>
            <a:pPr marL="342900" indent="-342900" algn="just">
              <a:buClr>
                <a:srgbClr val="FBB72F"/>
              </a:buClr>
              <a:buFont typeface="Wingdings" panose="05000000000000000000" pitchFamily="2" charset="2"/>
              <a:buChar char="ü"/>
            </a:pPr>
            <a:endParaRPr lang="pt-BR" sz="2400" dirty="0" smtClean="0">
              <a:solidFill>
                <a:srgbClr val="002060"/>
              </a:solidFill>
              <a:latin typeface="+mn-lt"/>
              <a:ea typeface="Trebuchet MS" panose="020B060302020202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buClr>
                <a:srgbClr val="FBB72F"/>
              </a:buClr>
              <a:buFont typeface="Wingdings" panose="05000000000000000000" pitchFamily="2" charset="2"/>
              <a:buChar char="ü"/>
            </a:pPr>
            <a:r>
              <a:rPr lang="pt-BR" sz="2400" dirty="0" smtClean="0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Esse </a:t>
            </a:r>
            <a:r>
              <a:rPr lang="pt-BR" sz="2400" dirty="0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panorama tende a se agravar com o advento da implantação do </a:t>
            </a:r>
            <a:r>
              <a:rPr lang="pt-BR" sz="2400" dirty="0" smtClean="0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COMPERJ </a:t>
            </a:r>
            <a:r>
              <a:rPr lang="pt-BR" sz="2400" dirty="0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que deve se constituir em um forte indutor econômico para a região e consequentemente concorrendo para a intensificação dos problemas relacionados aos déficits hídricos hoje já ocorrentes</a:t>
            </a:r>
            <a:r>
              <a:rPr lang="pt-BR" sz="2400" dirty="0" smtClean="0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Clr>
                <a:srgbClr val="FBB72F"/>
              </a:buClr>
              <a:buFont typeface="Wingdings" panose="05000000000000000000" pitchFamily="2" charset="2"/>
              <a:buChar char="ü"/>
            </a:pPr>
            <a:endParaRPr lang="pt-BR" sz="2400" dirty="0" smtClean="0">
              <a:solidFill>
                <a:srgbClr val="002060"/>
              </a:solidFill>
              <a:latin typeface="+mn-lt"/>
              <a:ea typeface="Trebuchet MS" panose="020B060302020202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buClr>
                <a:srgbClr val="FBB72F"/>
              </a:buClr>
              <a:buFont typeface="Wingdings" panose="05000000000000000000" pitchFamily="2" charset="2"/>
              <a:buChar char="ü"/>
            </a:pPr>
            <a:r>
              <a:rPr lang="pt-BR" sz="2400" dirty="0" smtClean="0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O </a:t>
            </a:r>
            <a:r>
              <a:rPr lang="pt-BR" sz="2400" dirty="0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sistema hídrico </a:t>
            </a:r>
            <a:r>
              <a:rPr lang="pt-BR" sz="2400" dirty="0" err="1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Imunana</a:t>
            </a:r>
            <a:r>
              <a:rPr lang="pt-BR" sz="2400" dirty="0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-Laranjal da CEDAE, abastecido pela Bacia </a:t>
            </a:r>
            <a:r>
              <a:rPr lang="pt-BR" sz="2400" dirty="0" err="1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Guapi</a:t>
            </a:r>
            <a:r>
              <a:rPr lang="pt-BR" sz="2400" dirty="0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-Macacu, que é responsável pelo fornecimento de água para os municípios de Niterói, São Gonçalo, Itaboraí e Ilha de Paquetá, atualmente opera em seu limite, cuja vazão é de </a:t>
            </a:r>
            <a:r>
              <a:rPr lang="pt-BR" sz="2400" b="1" dirty="0">
                <a:solidFill>
                  <a:srgbClr val="FF000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6,0 m³/s</a:t>
            </a:r>
            <a:r>
              <a:rPr lang="pt-BR" sz="2400" dirty="0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. Estudos mostraram que para um cenário relativo ao ano de 2035 ocorrerá déficit de </a:t>
            </a:r>
            <a:r>
              <a:rPr lang="pt-BR" sz="2400" b="1" dirty="0">
                <a:solidFill>
                  <a:srgbClr val="FF000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5,0 </a:t>
            </a:r>
            <a:r>
              <a:rPr lang="pt-BR" sz="2400" b="1" dirty="0" smtClean="0">
                <a:solidFill>
                  <a:srgbClr val="FF000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m³/s </a:t>
            </a:r>
            <a:r>
              <a:rPr lang="pt-BR" sz="2400" dirty="0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no sistema </a:t>
            </a:r>
            <a:r>
              <a:rPr lang="pt-BR" sz="2400" dirty="0" err="1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Imunana</a:t>
            </a:r>
            <a:r>
              <a:rPr lang="pt-BR" sz="2400" dirty="0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, o que corresponde ao não atendimento de cerca de 1.177.000 </a:t>
            </a:r>
            <a:r>
              <a:rPr lang="pt-BR" sz="2400" dirty="0" smtClean="0">
                <a:solidFill>
                  <a:srgbClr val="00206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habitantes</a:t>
            </a:r>
            <a:endParaRPr lang="pt-BR" sz="24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21393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CaixaDeTexto 58"/>
          <p:cNvSpPr txBox="1"/>
          <p:nvPr/>
        </p:nvSpPr>
        <p:spPr>
          <a:xfrm>
            <a:off x="726679" y="304800"/>
            <a:ext cx="100793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t-BR" sz="3200" dirty="0" smtClean="0">
                <a:solidFill>
                  <a:srgbClr val="002060"/>
                </a:solidFill>
                <a:latin typeface="Calibri" panose="020F0502020204030204" pitchFamily="34" charset="0"/>
                <a:ea typeface="Roboto" panose="02000000000000000000" pitchFamily="2" charset="0"/>
              </a:rPr>
              <a:t>COEFICIENTES DE MAJORAÇÃO – INFLUÊNCIA DO COMPERJ</a:t>
            </a:r>
            <a:endParaRPr lang="pt-BR" sz="3200" dirty="0">
              <a:solidFill>
                <a:srgbClr val="002060"/>
              </a:solidFill>
              <a:latin typeface="Calibri" panose="020F0502020204030204" pitchFamily="34" charset="0"/>
              <a:ea typeface="Roboto" panose="02000000000000000000" pitchFamily="2" charset="0"/>
            </a:endParaRPr>
          </a:p>
        </p:txBody>
      </p:sp>
      <p:sp>
        <p:nvSpPr>
          <p:cNvPr id="60" name="Triângulo isósceles 59"/>
          <p:cNvSpPr/>
          <p:nvPr/>
        </p:nvSpPr>
        <p:spPr bwMode="auto">
          <a:xfrm rot="5400000">
            <a:off x="245475" y="486187"/>
            <a:ext cx="491901" cy="271653"/>
          </a:xfrm>
          <a:prstGeom prst="triangl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grpSp>
        <p:nvGrpSpPr>
          <p:cNvPr id="17" name="Grupo 60"/>
          <p:cNvGrpSpPr/>
          <p:nvPr/>
        </p:nvGrpSpPr>
        <p:grpSpPr>
          <a:xfrm>
            <a:off x="-101600" y="1095932"/>
            <a:ext cx="14249400" cy="47068"/>
            <a:chOff x="-101600" y="1095932"/>
            <a:chExt cx="14249400" cy="47068"/>
          </a:xfrm>
        </p:grpSpPr>
        <p:cxnSp>
          <p:nvCxnSpPr>
            <p:cNvPr id="62" name="Conector reto 61"/>
            <p:cNvCxnSpPr/>
            <p:nvPr/>
          </p:nvCxnSpPr>
          <p:spPr bwMode="auto">
            <a:xfrm>
              <a:off x="-101600" y="1095932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Conector reto 62"/>
            <p:cNvCxnSpPr/>
            <p:nvPr/>
          </p:nvCxnSpPr>
          <p:spPr bwMode="auto">
            <a:xfrm>
              <a:off x="-101600" y="1143000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8280" y="1365920"/>
            <a:ext cx="9073008" cy="6263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293158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CaixaDeTexto 58"/>
          <p:cNvSpPr txBox="1"/>
          <p:nvPr/>
        </p:nvSpPr>
        <p:spPr>
          <a:xfrm>
            <a:off x="726679" y="304800"/>
            <a:ext cx="42877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t-BR" sz="3200" dirty="0" smtClean="0">
                <a:solidFill>
                  <a:srgbClr val="002060"/>
                </a:solidFill>
                <a:latin typeface="Calibri" panose="020F0502020204030204" pitchFamily="34" charset="0"/>
                <a:ea typeface="Roboto" panose="02000000000000000000" pitchFamily="2" charset="0"/>
              </a:rPr>
              <a:t>POPULAÇÃO PROJETADA</a:t>
            </a:r>
            <a:endParaRPr lang="pt-BR" sz="3200" dirty="0">
              <a:solidFill>
                <a:srgbClr val="002060"/>
              </a:solidFill>
              <a:latin typeface="Calibri" panose="020F0502020204030204" pitchFamily="34" charset="0"/>
              <a:ea typeface="Roboto" panose="02000000000000000000" pitchFamily="2" charset="0"/>
            </a:endParaRPr>
          </a:p>
        </p:txBody>
      </p:sp>
      <p:sp>
        <p:nvSpPr>
          <p:cNvPr id="60" name="Triângulo isósceles 59"/>
          <p:cNvSpPr/>
          <p:nvPr/>
        </p:nvSpPr>
        <p:spPr bwMode="auto">
          <a:xfrm rot="5400000">
            <a:off x="245475" y="486187"/>
            <a:ext cx="491901" cy="271653"/>
          </a:xfrm>
          <a:prstGeom prst="triangl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grpSp>
        <p:nvGrpSpPr>
          <p:cNvPr id="17" name="Grupo 60"/>
          <p:cNvGrpSpPr/>
          <p:nvPr/>
        </p:nvGrpSpPr>
        <p:grpSpPr>
          <a:xfrm>
            <a:off x="-101600" y="1095932"/>
            <a:ext cx="14249400" cy="47068"/>
            <a:chOff x="-101600" y="1095932"/>
            <a:chExt cx="14249400" cy="47068"/>
          </a:xfrm>
        </p:grpSpPr>
        <p:cxnSp>
          <p:nvCxnSpPr>
            <p:cNvPr id="62" name="Conector reto 61"/>
            <p:cNvCxnSpPr/>
            <p:nvPr/>
          </p:nvCxnSpPr>
          <p:spPr bwMode="auto">
            <a:xfrm>
              <a:off x="-101600" y="1095932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Conector reto 62"/>
            <p:cNvCxnSpPr/>
            <p:nvPr/>
          </p:nvCxnSpPr>
          <p:spPr bwMode="auto">
            <a:xfrm>
              <a:off x="-101600" y="1143000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aphicFrame>
        <p:nvGraphicFramePr>
          <p:cNvPr id="39" name="Tabela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79295660"/>
              </p:ext>
            </p:extLst>
          </p:nvPr>
        </p:nvGraphicFramePr>
        <p:xfrm>
          <a:off x="1580208" y="1653950"/>
          <a:ext cx="10729190" cy="5688634"/>
        </p:xfrm>
        <a:graphic>
          <a:graphicData uri="http://schemas.openxmlformats.org/drawingml/2006/table">
            <a:tbl>
              <a:tblPr/>
              <a:tblGrid>
                <a:gridCol w="2428440"/>
                <a:gridCol w="1660150"/>
                <a:gridCol w="1660150"/>
                <a:gridCol w="1660150"/>
                <a:gridCol w="1660150"/>
                <a:gridCol w="1660150"/>
              </a:tblGrid>
              <a:tr h="68433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MUNICÍPIO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PROJEÇÃO DA POPULAÇÃO COM COMPERJ  (mil </a:t>
                      </a:r>
                      <a:r>
                        <a:rPr lang="pt-BR" sz="14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hab</a:t>
                      </a:r>
                      <a:r>
                        <a:rPr lang="pt-BR" sz="14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)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4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68433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2010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4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</a:t>
                      </a:r>
                    </a:p>
                  </a:txBody>
                  <a:tcPr marL="9181" marR="9181" marT="918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4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2020</a:t>
                      </a:r>
                    </a:p>
                  </a:txBody>
                  <a:tcPr marL="9181" marR="9181" marT="918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4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2025</a:t>
                      </a:r>
                    </a:p>
                  </a:txBody>
                  <a:tcPr marL="9181" marR="9181" marT="918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4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2030</a:t>
                      </a:r>
                    </a:p>
                  </a:txBody>
                  <a:tcPr marL="9181" marR="9181" marT="918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49B"/>
                    </a:solidFill>
                  </a:tcPr>
                </a:tc>
              </a:tr>
              <a:tr h="43199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C. de Macacu 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54,7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76,6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81,3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86,1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90,8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3199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Guapimirim 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36,3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65,8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70,0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74,2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78,4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3199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Itaboraí 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248,0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331,8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362,0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392,1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422,3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3199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Tanguá 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29,4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64,1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65,6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67,1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68,7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3199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Magé 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242,0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292,2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317,1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342,1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367,1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3199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S. Gonçalo 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1.018,1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1.107,9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1.177,8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1.247,8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1.514,7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3199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Rio Bonito 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38,3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60,6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62,5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64,4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66,2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3199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Maricá 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91,3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107,0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122,7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138,3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154,0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3199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Niterói 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485,5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500,1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514,8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529,4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544,1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3199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4.253,6</a:t>
                      </a:r>
                    </a:p>
                  </a:txBody>
                  <a:tcPr marL="9181" marR="9181" marT="91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4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4.621,1</a:t>
                      </a:r>
                    </a:p>
                  </a:txBody>
                  <a:tcPr marL="9181" marR="9181" marT="918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4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4.793,8</a:t>
                      </a:r>
                    </a:p>
                  </a:txBody>
                  <a:tcPr marL="9181" marR="9181" marT="918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4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4.966,5</a:t>
                      </a:r>
                    </a:p>
                  </a:txBody>
                  <a:tcPr marL="9181" marR="9181" marT="918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4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5.336,3</a:t>
                      </a:r>
                    </a:p>
                  </a:txBody>
                  <a:tcPr marL="9181" marR="9181" marT="918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49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661541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CaixaDeTexto 58"/>
          <p:cNvSpPr txBox="1"/>
          <p:nvPr/>
        </p:nvSpPr>
        <p:spPr>
          <a:xfrm>
            <a:off x="726679" y="304800"/>
            <a:ext cx="43490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t-BR" sz="3200" dirty="0" smtClean="0">
                <a:solidFill>
                  <a:srgbClr val="002060"/>
                </a:solidFill>
                <a:latin typeface="Calibri" panose="020F0502020204030204" pitchFamily="34" charset="0"/>
                <a:ea typeface="Roboto" panose="02000000000000000000" pitchFamily="2" charset="0"/>
              </a:rPr>
              <a:t>DEMANDA DE ÁGUA (l/s)</a:t>
            </a:r>
            <a:endParaRPr lang="pt-BR" sz="3200" dirty="0">
              <a:solidFill>
                <a:srgbClr val="002060"/>
              </a:solidFill>
              <a:latin typeface="Calibri" panose="020F0502020204030204" pitchFamily="34" charset="0"/>
              <a:ea typeface="Roboto" panose="02000000000000000000" pitchFamily="2" charset="0"/>
            </a:endParaRPr>
          </a:p>
        </p:txBody>
      </p:sp>
      <p:sp>
        <p:nvSpPr>
          <p:cNvPr id="60" name="Triângulo isósceles 59"/>
          <p:cNvSpPr/>
          <p:nvPr/>
        </p:nvSpPr>
        <p:spPr bwMode="auto">
          <a:xfrm rot="5400000">
            <a:off x="245475" y="486187"/>
            <a:ext cx="491901" cy="271653"/>
          </a:xfrm>
          <a:prstGeom prst="triangl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grpSp>
        <p:nvGrpSpPr>
          <p:cNvPr id="17" name="Grupo 60"/>
          <p:cNvGrpSpPr/>
          <p:nvPr/>
        </p:nvGrpSpPr>
        <p:grpSpPr>
          <a:xfrm>
            <a:off x="-101600" y="1095932"/>
            <a:ext cx="14249400" cy="47068"/>
            <a:chOff x="-101600" y="1095932"/>
            <a:chExt cx="14249400" cy="47068"/>
          </a:xfrm>
        </p:grpSpPr>
        <p:cxnSp>
          <p:nvCxnSpPr>
            <p:cNvPr id="62" name="Conector reto 61"/>
            <p:cNvCxnSpPr/>
            <p:nvPr/>
          </p:nvCxnSpPr>
          <p:spPr bwMode="auto">
            <a:xfrm>
              <a:off x="-101600" y="1095932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Conector reto 62"/>
            <p:cNvCxnSpPr/>
            <p:nvPr/>
          </p:nvCxnSpPr>
          <p:spPr bwMode="auto">
            <a:xfrm>
              <a:off x="-101600" y="1143000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10" name="Picture 1"/>
          <p:cNvPicPr>
            <a:picLocks noChangeAspect="1" noChangeArrowheads="1"/>
          </p:cNvPicPr>
          <p:nvPr/>
        </p:nvPicPr>
        <p:blipFill rotWithShape="1">
          <a:blip r:embed="rId2"/>
          <a:srcRect t="3704"/>
          <a:stretch/>
        </p:blipFill>
        <p:spPr bwMode="auto">
          <a:xfrm>
            <a:off x="2576047" y="1365920"/>
            <a:ext cx="8797249" cy="5885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etângulo 1"/>
          <p:cNvSpPr/>
          <p:nvPr/>
        </p:nvSpPr>
        <p:spPr>
          <a:xfrm>
            <a:off x="355599" y="7308676"/>
            <a:ext cx="132499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BB72F"/>
              </a:buClr>
            </a:pPr>
            <a:r>
              <a:rPr lang="pt-BR" sz="2000" b="1" dirty="0" smtClean="0">
                <a:solidFill>
                  <a:srgbClr val="FF0000"/>
                </a:solidFill>
                <a:latin typeface="+mn-lt"/>
                <a:ea typeface="Trebuchet MS" panose="020B0603020202020204" pitchFamily="34" charset="0"/>
                <a:cs typeface="Times New Roman" panose="02020603050405020304" pitchFamily="18" charset="0"/>
              </a:rPr>
              <a:t>DEMANDA TOTAL EM 2035 = 11.257 l/s</a:t>
            </a:r>
            <a:endParaRPr lang="pt-BR" sz="2000" b="1" dirty="0">
              <a:solidFill>
                <a:srgbClr val="FF0000"/>
              </a:solidFill>
              <a:latin typeface="+mn-lt"/>
              <a:ea typeface="Trebuchet MS" panose="020B0603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5609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CaixaDeTexto 58"/>
          <p:cNvSpPr txBox="1"/>
          <p:nvPr/>
        </p:nvSpPr>
        <p:spPr>
          <a:xfrm>
            <a:off x="726679" y="304800"/>
            <a:ext cx="75626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t-BR" sz="3200" dirty="0" smtClean="0">
                <a:solidFill>
                  <a:srgbClr val="002060"/>
                </a:solidFill>
                <a:latin typeface="Calibri" panose="020F0502020204030204" pitchFamily="34" charset="0"/>
                <a:ea typeface="Roboto" panose="02000000000000000000" pitchFamily="2" charset="0"/>
              </a:rPr>
              <a:t>RESUMO – DEMANDA DE PROJETO EM 2035</a:t>
            </a:r>
            <a:endParaRPr lang="pt-BR" sz="3200" dirty="0">
              <a:solidFill>
                <a:srgbClr val="002060"/>
              </a:solidFill>
              <a:latin typeface="Calibri" panose="020F0502020204030204" pitchFamily="34" charset="0"/>
              <a:ea typeface="Roboto" panose="02000000000000000000" pitchFamily="2" charset="0"/>
            </a:endParaRPr>
          </a:p>
        </p:txBody>
      </p:sp>
      <p:sp>
        <p:nvSpPr>
          <p:cNvPr id="60" name="Triângulo isósceles 59"/>
          <p:cNvSpPr/>
          <p:nvPr/>
        </p:nvSpPr>
        <p:spPr bwMode="auto">
          <a:xfrm rot="5400000">
            <a:off x="245475" y="486187"/>
            <a:ext cx="491901" cy="271653"/>
          </a:xfrm>
          <a:prstGeom prst="triangl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grpSp>
        <p:nvGrpSpPr>
          <p:cNvPr id="17" name="Grupo 60"/>
          <p:cNvGrpSpPr/>
          <p:nvPr/>
        </p:nvGrpSpPr>
        <p:grpSpPr>
          <a:xfrm>
            <a:off x="-101600" y="1095932"/>
            <a:ext cx="14249400" cy="47068"/>
            <a:chOff x="-101600" y="1095932"/>
            <a:chExt cx="14249400" cy="47068"/>
          </a:xfrm>
        </p:grpSpPr>
        <p:cxnSp>
          <p:nvCxnSpPr>
            <p:cNvPr id="62" name="Conector reto 61"/>
            <p:cNvCxnSpPr/>
            <p:nvPr/>
          </p:nvCxnSpPr>
          <p:spPr bwMode="auto">
            <a:xfrm>
              <a:off x="-101600" y="1095932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Conector reto 62"/>
            <p:cNvCxnSpPr/>
            <p:nvPr/>
          </p:nvCxnSpPr>
          <p:spPr bwMode="auto">
            <a:xfrm>
              <a:off x="-101600" y="1143000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0061596"/>
              </p:ext>
            </p:extLst>
          </p:nvPr>
        </p:nvGraphicFramePr>
        <p:xfrm>
          <a:off x="1724224" y="1437930"/>
          <a:ext cx="9793088" cy="6120680"/>
        </p:xfrm>
        <a:graphic>
          <a:graphicData uri="http://schemas.openxmlformats.org/drawingml/2006/table">
            <a:tbl>
              <a:tblPr/>
              <a:tblGrid>
                <a:gridCol w="5100567"/>
                <a:gridCol w="1679263"/>
                <a:gridCol w="3013258"/>
              </a:tblGrid>
              <a:tr h="1224136"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DEMANDA TOTAL EM 2035: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11,26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</a:t>
                      </a:r>
                      <a:r>
                        <a:rPr lang="pt-BR" sz="1800" b="1" i="0" u="none" strike="noStrike" baseline="30000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/s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DISPONÍVEL NO SISTEMA ATUAL: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</a:t>
                      </a:r>
                      <a:r>
                        <a:rPr lang="pt-BR" sz="1800" b="1" i="0" u="none" strike="noStrike" baseline="30000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/s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DEFICIT HÍDRICO EM 2035: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5,03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m</a:t>
                      </a:r>
                      <a:r>
                        <a:rPr lang="pt-BR" sz="1800" b="1" i="0" u="none" strike="noStrike" baseline="30000" dirty="0">
                          <a:solidFill>
                            <a:srgbClr val="FF0000"/>
                          </a:solidFill>
                          <a:latin typeface="Calibri"/>
                        </a:rPr>
                        <a:t>3</a:t>
                      </a:r>
                      <a:r>
                        <a:rPr lang="pt-BR" sz="18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/s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VAZÃO A SER </a:t>
                      </a:r>
                      <a:r>
                        <a:rPr lang="pt-BR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REGULARIZADA </a:t>
                      </a:r>
                    </a:p>
                    <a:p>
                      <a:pPr algn="r" fontAlgn="ctr"/>
                      <a:r>
                        <a:rPr lang="pt-BR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(inclui vazão ecológica):</a:t>
                      </a:r>
                      <a:endParaRPr lang="pt-BR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</a:t>
                      </a:r>
                      <a:r>
                        <a:rPr lang="pt-BR" sz="1800" b="1" i="0" u="none" strike="noStrike" baseline="30000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/s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POPULAÇÃO A SER ATENDIDA EM 2035: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Milhões de pessoas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834350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CaixaDeTexto 58"/>
          <p:cNvSpPr txBox="1"/>
          <p:nvPr/>
        </p:nvSpPr>
        <p:spPr>
          <a:xfrm>
            <a:off x="726679" y="304800"/>
            <a:ext cx="3735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t-BR" sz="3200" dirty="0" smtClean="0">
                <a:solidFill>
                  <a:srgbClr val="002060"/>
                </a:solidFill>
                <a:latin typeface="Calibri" panose="020F0502020204030204" pitchFamily="34" charset="0"/>
                <a:ea typeface="Roboto" panose="02000000000000000000" pitchFamily="2" charset="0"/>
              </a:rPr>
              <a:t>DIAGRAMA UNIFILAR</a:t>
            </a:r>
            <a:endParaRPr lang="pt-BR" sz="3200" dirty="0">
              <a:solidFill>
                <a:srgbClr val="002060"/>
              </a:solidFill>
              <a:latin typeface="Calibri" panose="020F0502020204030204" pitchFamily="34" charset="0"/>
              <a:ea typeface="Roboto" panose="02000000000000000000" pitchFamily="2" charset="0"/>
            </a:endParaRPr>
          </a:p>
        </p:txBody>
      </p:sp>
      <p:sp>
        <p:nvSpPr>
          <p:cNvPr id="60" name="Triângulo isósceles 59"/>
          <p:cNvSpPr/>
          <p:nvPr/>
        </p:nvSpPr>
        <p:spPr bwMode="auto">
          <a:xfrm rot="5400000">
            <a:off x="245475" y="486187"/>
            <a:ext cx="491901" cy="271653"/>
          </a:xfrm>
          <a:prstGeom prst="triangl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grpSp>
        <p:nvGrpSpPr>
          <p:cNvPr id="17" name="Grupo 60"/>
          <p:cNvGrpSpPr/>
          <p:nvPr/>
        </p:nvGrpSpPr>
        <p:grpSpPr>
          <a:xfrm>
            <a:off x="-101600" y="1095932"/>
            <a:ext cx="14249400" cy="47068"/>
            <a:chOff x="-101600" y="1095932"/>
            <a:chExt cx="14249400" cy="47068"/>
          </a:xfrm>
        </p:grpSpPr>
        <p:cxnSp>
          <p:nvCxnSpPr>
            <p:cNvPr id="62" name="Conector reto 61"/>
            <p:cNvCxnSpPr/>
            <p:nvPr/>
          </p:nvCxnSpPr>
          <p:spPr bwMode="auto">
            <a:xfrm>
              <a:off x="-101600" y="1095932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Conector reto 62"/>
            <p:cNvCxnSpPr/>
            <p:nvPr/>
          </p:nvCxnSpPr>
          <p:spPr bwMode="auto">
            <a:xfrm>
              <a:off x="-101600" y="1143000"/>
              <a:ext cx="14249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BBB0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12" name="Imagem 370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8480" y="1509936"/>
            <a:ext cx="5544616" cy="59664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506431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7984</TotalTime>
  <Words>412</Words>
  <Application>Microsoft Office PowerPoint</Application>
  <PresentationFormat>Personalizar</PresentationFormat>
  <Paragraphs>131</Paragraphs>
  <Slides>14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Guto Pina</dc:creator>
  <cp:lastModifiedBy>Administrator</cp:lastModifiedBy>
  <cp:revision>533</cp:revision>
  <dcterms:created xsi:type="dcterms:W3CDTF">2014-01-17T02:20:03Z</dcterms:created>
  <dcterms:modified xsi:type="dcterms:W3CDTF">2015-02-19T19:20:27Z</dcterms:modified>
</cp:coreProperties>
</file>